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92" r:id="rId2"/>
    <p:sldId id="309" r:id="rId3"/>
    <p:sldId id="300" r:id="rId4"/>
    <p:sldId id="258" r:id="rId5"/>
    <p:sldId id="311" r:id="rId6"/>
    <p:sldId id="318" r:id="rId7"/>
    <p:sldId id="288" r:id="rId8"/>
    <p:sldId id="313" r:id="rId9"/>
    <p:sldId id="314" r:id="rId10"/>
    <p:sldId id="303" r:id="rId11"/>
    <p:sldId id="322" r:id="rId12"/>
    <p:sldId id="323" r:id="rId13"/>
    <p:sldId id="310" r:id="rId14"/>
    <p:sldId id="291" r:id="rId15"/>
    <p:sldId id="321" r:id="rId16"/>
    <p:sldId id="319" r:id="rId17"/>
    <p:sldId id="320" r:id="rId18"/>
    <p:sldId id="267" r:id="rId1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Ciccarello" initials="SC" lastIdx="0" clrIdx="0">
    <p:extLst>
      <p:ext uri="{19B8F6BF-5375-455C-9EA6-DF929625EA0E}">
        <p15:presenceInfo xmlns:p15="http://schemas.microsoft.com/office/powerpoint/2012/main" userId="S-1-5-21-4103327123-4245327078-3765359437-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156"/>
    <a:srgbClr val="67A04E"/>
    <a:srgbClr val="FFAF4E"/>
    <a:srgbClr val="EFA344"/>
    <a:srgbClr val="DE8195"/>
    <a:srgbClr val="B40000"/>
    <a:srgbClr val="060690"/>
    <a:srgbClr val="EA5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50" autoAdjust="0"/>
    <p:restoredTop sz="54003" autoAdjust="0"/>
  </p:normalViewPr>
  <p:slideViewPr>
    <p:cSldViewPr>
      <p:cViewPr varScale="1">
        <p:scale>
          <a:sx n="56" d="100"/>
          <a:sy n="56" d="100"/>
        </p:scale>
        <p:origin x="2480" y="176"/>
      </p:cViewPr>
      <p:guideLst>
        <p:guide orient="horz" pos="2160"/>
        <p:guide pos="2880"/>
        <p:guide orient="horz" pos="2161"/>
      </p:guideLst>
    </p:cSldViewPr>
  </p:slideViewPr>
  <p:outlineViewPr>
    <p:cViewPr>
      <p:scale>
        <a:sx n="33" d="100"/>
        <a:sy n="33" d="100"/>
      </p:scale>
      <p:origin x="0" y="0"/>
    </p:cViewPr>
  </p:outlineViewPr>
  <p:notesTextViewPr>
    <p:cViewPr>
      <p:scale>
        <a:sx n="1" d="1"/>
        <a:sy n="1" d="1"/>
      </p:scale>
      <p:origin x="0" y="-419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1D884-3481-4125-B413-28D978BE311F}"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de-DE"/>
        </a:p>
      </dgm:t>
    </dgm:pt>
    <dgm:pt modelId="{7ABC7FE3-E87E-4F19-ADF7-0A624A06EC37}">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2003</a:t>
          </a:r>
        </a:p>
      </dgm:t>
    </dgm:pt>
    <dgm:pt modelId="{1FDB6262-2C96-4A65-85B9-218ABF8AF190}" type="parTrans" cxnId="{EAE778BE-1B09-4C84-B184-8D7752AA83B5}">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65C4EF03-795E-418F-8424-DC50893DF959}" type="sibTrans" cxnId="{EAE778BE-1B09-4C84-B184-8D7752AA83B5}">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8139756-28E6-479E-A184-2472174323C9}">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2010</a:t>
          </a:r>
        </a:p>
      </dgm:t>
    </dgm:pt>
    <dgm:pt modelId="{6B58E479-C08D-4F49-A623-134361D60C6A}" type="sibTrans" cxnId="{7DB27B16-3BCB-490E-BE6F-7C3CFF4EA35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D697AC5-FF17-4E1A-85E9-7E8FE2C884CB}" type="parTrans" cxnId="{7DB27B16-3BCB-490E-BE6F-7C3CFF4EA35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CE307EB-AC04-4B79-B38B-939359E759FD}">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2009</a:t>
          </a:r>
        </a:p>
      </dgm:t>
    </dgm:pt>
    <dgm:pt modelId="{A5EDD836-40CC-4A5B-893E-CD1A83B43908}" type="sibTrans" cxnId="{26527401-77DF-47DC-AC60-49D1A3D6A9D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0A14E5CB-EC8B-4636-81F9-59F7244D9169}" type="parTrans" cxnId="{26527401-77DF-47DC-AC60-49D1A3D6A9D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57C84B3-860B-4982-915F-236A5DD2E240}">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2008</a:t>
          </a:r>
        </a:p>
      </dgm:t>
    </dgm:pt>
    <dgm:pt modelId="{D91DAE18-2731-4C2B-B2FE-7B89561E1DAB}" type="sibTrans" cxnId="{0EED62C9-F2F0-4177-B032-E5888EC5189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CCB9D26-3C29-4DD1-910E-E416833EAB67}" type="parTrans" cxnId="{0EED62C9-F2F0-4177-B032-E5888EC5189E}">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45AC1B2-AB1D-4D76-B285-2CFD3C697C1F}">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2007</a:t>
          </a:r>
        </a:p>
      </dgm:t>
    </dgm:pt>
    <dgm:pt modelId="{6E0E8024-05AB-4F1F-87BA-3F5BF8F4117E}" type="sibTrans" cxnId="{6401E87F-4DBA-4CA9-B765-EA62818728F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08DCCB9E-F995-4DA2-B5D1-1F8ECAA23347}" type="parTrans" cxnId="{6401E87F-4DBA-4CA9-B765-EA62818728F7}">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EE741DD-D79D-45DD-8DF5-A02CE1DACC05}">
      <dgm:prSet phldrT="[Text]"/>
      <dgm:spPr/>
      <dgm:t>
        <a:bodyPr/>
        <a:lstStyle/>
        <a:p>
          <a:pPr algn="ctr"/>
          <a:r>
            <a:rPr lang="de-DE" dirty="0">
              <a:latin typeface="Lato" panose="020F0502020204030203" pitchFamily="34" charset="0"/>
              <a:ea typeface="Lato" panose="020F0502020204030203" pitchFamily="34" charset="0"/>
              <a:cs typeface="Lato" panose="020F0502020204030203" pitchFamily="34" charset="0"/>
            </a:rPr>
            <a:t>2004</a:t>
          </a:r>
        </a:p>
      </dgm:t>
    </dgm:pt>
    <dgm:pt modelId="{BBCB416E-FB6F-46CB-8D59-ABD437AB7D4F}" type="sibTrans" cxnId="{76C93815-42D5-4CF8-A7AB-4D47BE7140C8}">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5B87CDE2-1F89-47DC-81B8-B0D02F951076}" type="parTrans" cxnId="{76C93815-42D5-4CF8-A7AB-4D47BE7140C8}">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6A2C6886-5171-4E75-986E-C6C132A85936}">
      <dgm:prSet/>
      <dgm:spPr/>
      <dgm:t>
        <a:bodyPr/>
        <a:lstStyle/>
        <a:p>
          <a:pPr algn="l"/>
          <a:r>
            <a:rPr lang="de-DE" dirty="0" err="1">
              <a:latin typeface="Lato" panose="020F0502020204030203" pitchFamily="34" charset="0"/>
              <a:ea typeface="Lato" panose="020F0502020204030203" pitchFamily="34" charset="0"/>
              <a:cs typeface="Lato" panose="020F0502020204030203" pitchFamily="34" charset="0"/>
            </a:rPr>
            <a:t>Russia</a:t>
          </a:r>
          <a:endParaRPr lang="de-DE" dirty="0">
            <a:latin typeface="Lato" panose="020F0502020204030203" pitchFamily="34" charset="0"/>
            <a:ea typeface="Lato" panose="020F0502020204030203" pitchFamily="34" charset="0"/>
            <a:cs typeface="Lato" panose="020F0502020204030203" pitchFamily="34" charset="0"/>
          </a:endParaRPr>
        </a:p>
      </dgm:t>
    </dgm:pt>
    <dgm:pt modelId="{A3F37007-901D-483C-A964-BC46A1893A2C}" type="parTrans" cxnId="{04EC1FBC-18E7-425F-97C8-6D194F2A5E1F}">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4CF32A8B-89EA-4C54-BBB9-74CED99124CB}" type="sibTrans" cxnId="{04EC1FBC-18E7-425F-97C8-6D194F2A5E1F}">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D6E9B72-9511-4AC1-B0B3-4FFFEFB318A0}">
      <dgm:prSet phldrT="[Text]"/>
      <dgm:spPr/>
      <dgm:t>
        <a:bodyPr/>
        <a:lstStyle/>
        <a:p>
          <a:pPr algn="l"/>
          <a:r>
            <a:rPr lang="de-DE" dirty="0" err="1">
              <a:latin typeface="Lato" panose="020F0502020204030203" pitchFamily="34" charset="0"/>
              <a:ea typeface="Lato" panose="020F0502020204030203" pitchFamily="34" charset="0"/>
              <a:cs typeface="Lato" panose="020F0502020204030203" pitchFamily="34" charset="0"/>
            </a:rPr>
            <a:t>Iceland</a:t>
          </a:r>
          <a:endParaRPr lang="de-DE" dirty="0">
            <a:latin typeface="Lato" panose="020F0502020204030203" pitchFamily="34" charset="0"/>
            <a:ea typeface="Lato" panose="020F0502020204030203" pitchFamily="34" charset="0"/>
            <a:cs typeface="Lato" panose="020F0502020204030203" pitchFamily="34" charset="0"/>
          </a:endParaRPr>
        </a:p>
      </dgm:t>
    </dgm:pt>
    <dgm:pt modelId="{3DE996B5-1A4F-41F8-A21B-4A50E07975A1}" type="parTrans" cxnId="{10F25C36-F465-4EC3-BB2A-7FF339492F4C}">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EF40F77-D00C-456B-BE1E-2B186C9B6687}" type="sibTrans" cxnId="{10F25C36-F465-4EC3-BB2A-7FF339492F4C}">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FC4FF558-5D4D-4477-A845-7A9B750095B8}">
      <dgm:prSet phldrT="[Text]"/>
      <dgm:spPr/>
      <dgm:t>
        <a:bodyPr/>
        <a:lstStyle/>
        <a:p>
          <a:pPr algn="l"/>
          <a:r>
            <a:rPr lang="en-US" dirty="0">
              <a:latin typeface="Lato" panose="020F0502020204030203" pitchFamily="34" charset="0"/>
              <a:ea typeface="Lato" panose="020F0502020204030203" pitchFamily="34" charset="0"/>
              <a:cs typeface="Lato" panose="020F0502020204030203" pitchFamily="34" charset="0"/>
            </a:rPr>
            <a:t>Russia awards its first Green Flag for a faculty</a:t>
          </a:r>
          <a:endParaRPr lang="de-DE" dirty="0">
            <a:latin typeface="Lato" panose="020F0502020204030203" pitchFamily="34" charset="0"/>
            <a:ea typeface="Lato" panose="020F0502020204030203" pitchFamily="34" charset="0"/>
            <a:cs typeface="Lato" panose="020F0502020204030203" pitchFamily="34" charset="0"/>
          </a:endParaRPr>
        </a:p>
      </dgm:t>
    </dgm:pt>
    <dgm:pt modelId="{EB69A966-3D23-4E2B-9C1A-35C92FCE4813}" type="parTrans" cxnId="{BBDC945F-1910-4971-90CD-A168B4B5DE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8FC47E6E-00F1-4104-8249-091A443E9B26}" type="sibTrans" cxnId="{BBDC945F-1910-4971-90CD-A168B4B5DE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C65A2CCB-F127-4623-B3E6-AA79FD159BFA}">
      <dgm:prSet phldrT="[Text]"/>
      <dgm:spPr/>
      <dgm:t>
        <a:bodyPr/>
        <a:lstStyle/>
        <a:p>
          <a:pPr algn="l"/>
          <a:r>
            <a:rPr lang="en-GB" noProof="0" dirty="0" err="1">
              <a:latin typeface="Lato" panose="020F0502020204030203" pitchFamily="34" charset="0"/>
              <a:ea typeface="Lato" panose="020F0502020204030203" pitchFamily="34" charset="0"/>
              <a:cs typeface="Lato" panose="020F0502020204030203" pitchFamily="34" charset="0"/>
            </a:rPr>
            <a:t>Univeristy</a:t>
          </a:r>
          <a:r>
            <a:rPr lang="en-US" dirty="0">
              <a:latin typeface="Lato" panose="020F0502020204030203" pitchFamily="34" charset="0"/>
              <a:ea typeface="Lato" panose="020F0502020204030203" pitchFamily="34" charset="0"/>
              <a:cs typeface="Lato" panose="020F0502020204030203" pitchFamily="34" charset="0"/>
            </a:rPr>
            <a:t> College Cork in Ireland: the first university in the world to be awarded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2A848E79-871C-47F9-A9A3-3168A0DAAE2E}" type="parTrans" cxnId="{4ED78ADC-87CB-4845-9545-E0EEF24CA5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EC58FEF-BA06-466E-90F9-051DB5951E0C}" type="sibTrans" cxnId="{4ED78ADC-87CB-4845-9545-E0EEF24CA5E3}">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2F008BEA-9A3A-4AB7-97B0-DBC2C0C9B4E6}">
      <dgm:prSet phldrT="[Text]"/>
      <dgm:spPr/>
      <dgm:t>
        <a:bodyPr/>
        <a:lstStyle/>
        <a:p>
          <a:pPr algn="l"/>
          <a:r>
            <a:rPr lang="en-US" dirty="0" err="1">
              <a:latin typeface="Lato" panose="020F0502020204030203" pitchFamily="34" charset="0"/>
              <a:ea typeface="Lato" panose="020F0502020204030203" pitchFamily="34" charset="0"/>
              <a:cs typeface="Lato" panose="020F0502020204030203" pitchFamily="34" charset="0"/>
            </a:rPr>
            <a:t>Coláiste</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Dhúlaigh</a:t>
          </a:r>
          <a:r>
            <a:rPr lang="en-US" dirty="0">
              <a:latin typeface="Lato" panose="020F0502020204030203" pitchFamily="34" charset="0"/>
              <a:ea typeface="Lato" panose="020F0502020204030203" pitchFamily="34" charset="0"/>
              <a:cs typeface="Lato" panose="020F0502020204030203" pitchFamily="34" charset="0"/>
            </a:rPr>
            <a:t>. Denmark awards a Teacher Training College with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E4412809-5756-4D4B-8520-682AF8024DAA}" type="parTrans" cxnId="{CE36C163-1F8B-40BB-ACCE-3C3717F4A8E1}">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7BB7DC8D-8243-4A43-AACB-A4C7F94B3FCC}" type="sibTrans" cxnId="{CE36C163-1F8B-40BB-ACCE-3C3717F4A8E1}">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AE79347-C83C-41D3-B7CA-9EB215DB40F1}">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Ireland</a:t>
          </a:r>
        </a:p>
      </dgm:t>
    </dgm:pt>
    <dgm:pt modelId="{3908C3A4-A334-4031-81F4-C2C28A135F6C}" type="parTrans" cxnId="{F53A0E35-F919-4D3F-B57F-0EB6392C5854}">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4D94FA66-51E7-4BFD-B0F2-365CA0BAAD25}" type="sibTrans" cxnId="{F53A0E35-F919-4D3F-B57F-0EB6392C5854}">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AF33F100-4D6F-4C52-BCA4-BA8A509889BE}">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Portugal</a:t>
          </a:r>
        </a:p>
      </dgm:t>
    </dgm:pt>
    <dgm:pt modelId="{49C253D4-D280-4D5C-BEF0-D61F64339CD7}" type="parTrans" cxnId="{0C281471-5F49-4FC1-B7F0-0CE6A2BE776D}">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94E7C6AF-91A0-45A2-A0E0-24CCB24086E5}" type="sibTrans" cxnId="{0C281471-5F49-4FC1-B7F0-0CE6A2BE776D}">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36ED42D9-C349-44A5-AA9A-28547FE4FF25}">
      <dgm:prSet phldrT="[Text]"/>
      <dgm:spPr/>
      <dgm:t>
        <a:bodyPr/>
        <a:lstStyle/>
        <a:p>
          <a:pPr algn="l"/>
          <a:r>
            <a:rPr lang="de-DE">
              <a:latin typeface="Lato" panose="020F0502020204030203" pitchFamily="34" charset="0"/>
              <a:ea typeface="Lato" panose="020F0502020204030203" pitchFamily="34" charset="0"/>
              <a:cs typeface="Lato" panose="020F0502020204030203" pitchFamily="34" charset="0"/>
            </a:rPr>
            <a:t>Denmark</a:t>
          </a:r>
        </a:p>
      </dgm:t>
    </dgm:pt>
    <dgm:pt modelId="{CE2839A0-4BB7-4C2A-9081-D5F7E50A3483}" type="parTrans" cxnId="{0B0D50D9-8169-420F-A5E3-0DD70BEC3D4A}">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1B6C436B-4D84-41AA-9C72-D71FCFA2CABC}" type="sibTrans" cxnId="{0B0D50D9-8169-420F-A5E3-0DD70BEC3D4A}">
      <dgm:prSet/>
      <dgm:spPr/>
      <dgm:t>
        <a:bodyPr/>
        <a:lstStyle/>
        <a:p>
          <a:pPr algn="l"/>
          <a:endParaRPr lang="de-DE">
            <a:latin typeface="Lato" panose="020F0502020204030203" pitchFamily="34" charset="0"/>
            <a:ea typeface="Lato" panose="020F0502020204030203" pitchFamily="34" charset="0"/>
            <a:cs typeface="Lato" panose="020F0502020204030203" pitchFamily="34" charset="0"/>
          </a:endParaRPr>
        </a:p>
      </dgm:t>
    </dgm:pt>
    <dgm:pt modelId="{D8914A17-0905-B04D-AD6C-3C63ECF8D276}">
      <dgm:prSet/>
      <dgm:spPr/>
      <dgm:t>
        <a:bodyPr/>
        <a:lstStyle/>
        <a:p>
          <a:r>
            <a:rPr lang="en-US" dirty="0">
              <a:latin typeface="Lato" panose="020F0502020204030203" pitchFamily="34" charset="0"/>
              <a:ea typeface="Lato" panose="020F0502020204030203" pitchFamily="34" charset="0"/>
              <a:cs typeface="Lato" panose="020F0502020204030203" pitchFamily="34" charset="0"/>
            </a:rPr>
            <a:t>2012</a:t>
          </a:r>
        </a:p>
      </dgm:t>
    </dgm:pt>
    <dgm:pt modelId="{AE66045D-496B-024B-AF51-ACB5DCBA6455}" type="parTrans" cxnId="{F2F98B3D-CF57-BC4E-BB56-C7FC0D1C925B}">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9874A67-B14E-3A41-87CC-E67198407B53}" type="sibTrans" cxnId="{F2F98B3D-CF57-BC4E-BB56-C7FC0D1C925B}">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C4741F7-7DB1-0F42-8B67-9EA4633FF40F}">
      <dgm:prSet/>
      <dgm:spPr/>
      <dgm:t>
        <a:bodyPr/>
        <a:lstStyle/>
        <a:p>
          <a:r>
            <a:rPr lang="de-DE" dirty="0">
              <a:latin typeface="Lato" panose="020F0502020204030203" pitchFamily="34" charset="0"/>
              <a:ea typeface="Lato" panose="020F0502020204030203" pitchFamily="34" charset="0"/>
              <a:cs typeface="Lato" panose="020F0502020204030203" pitchFamily="34" charset="0"/>
            </a:rPr>
            <a:t>The </a:t>
          </a:r>
          <a:r>
            <a:rPr lang="de-DE" dirty="0" err="1">
              <a:latin typeface="Lato" panose="020F0502020204030203" pitchFamily="34" charset="0"/>
              <a:ea typeface="Lato" panose="020F0502020204030203" pitchFamily="34" charset="0"/>
              <a:cs typeface="Lato" panose="020F0502020204030203" pitchFamily="34" charset="0"/>
            </a:rPr>
            <a:t>first</a:t>
          </a:r>
          <a:r>
            <a:rPr lang="de-DE" dirty="0">
              <a:latin typeface="Lato" panose="020F0502020204030203" pitchFamily="34" charset="0"/>
              <a:ea typeface="Lato" panose="020F0502020204030203" pitchFamily="34" charset="0"/>
              <a:cs typeface="Lato" panose="020F0502020204030203" pitchFamily="34" charset="0"/>
            </a:rPr>
            <a:t> FEE </a:t>
          </a:r>
          <a:r>
            <a:rPr lang="de-DE" dirty="0" err="1">
              <a:latin typeface="Lato" panose="020F0502020204030203" pitchFamily="34" charset="0"/>
              <a:ea typeface="Lato" panose="020F0502020204030203" pitchFamily="34" charset="0"/>
              <a:cs typeface="Lato" panose="020F0502020204030203" pitchFamily="34" charset="0"/>
            </a:rPr>
            <a:t>EcoCampus</a:t>
          </a:r>
          <a:r>
            <a:rPr lang="de-DE" dirty="0">
              <a:latin typeface="Lato" panose="020F0502020204030203" pitchFamily="34" charset="0"/>
              <a:ea typeface="Lato" panose="020F0502020204030203" pitchFamily="34" charset="0"/>
              <a:cs typeface="Lato" panose="020F0502020204030203" pitchFamily="34" charset="0"/>
            </a:rPr>
            <a:t> Alliance Meeting </a:t>
          </a:r>
          <a:r>
            <a:rPr lang="de-DE" dirty="0" err="1">
              <a:latin typeface="Lato" panose="020F0502020204030203" pitchFamily="34" charset="0"/>
              <a:ea typeface="Lato" panose="020F0502020204030203" pitchFamily="34" charset="0"/>
              <a:cs typeface="Lato" panose="020F0502020204030203" pitchFamily="34" charset="0"/>
            </a:rPr>
            <a:t>is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held</a:t>
          </a:r>
          <a:endParaRPr lang="en-US" dirty="0">
            <a:latin typeface="Lato" panose="020F0502020204030203" pitchFamily="34" charset="0"/>
            <a:ea typeface="Lato" panose="020F0502020204030203" pitchFamily="34" charset="0"/>
            <a:cs typeface="Lato" panose="020F0502020204030203" pitchFamily="34" charset="0"/>
          </a:endParaRPr>
        </a:p>
      </dgm:t>
    </dgm:pt>
    <dgm:pt modelId="{B345549D-630C-7C41-8B73-CEACFDEC9383}" type="parTrans" cxnId="{67B2B97F-3CCC-144C-B138-E604D283AAB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D4DC70B-01AF-764F-BC73-103F901298FE}" type="sibTrans" cxnId="{67B2B97F-3CCC-144C-B138-E604D283AAB0}">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C5CC986-B85D-D645-AA14-F35886403804}">
      <dgm:prSet/>
      <dgm:spPr/>
      <dgm:t>
        <a:bodyPr/>
        <a:lstStyle/>
        <a:p>
          <a:r>
            <a:rPr lang="de-DE">
              <a:latin typeface="Lato" panose="020F0502020204030203" pitchFamily="34" charset="0"/>
              <a:ea typeface="Lato" panose="020F0502020204030203" pitchFamily="34" charset="0"/>
              <a:cs typeface="Lato" panose="020F0502020204030203" pitchFamily="34" charset="0"/>
            </a:rPr>
            <a:t>Latvia</a:t>
          </a:r>
          <a:endParaRPr lang="de-DE" dirty="0">
            <a:latin typeface="Lato" panose="020F0502020204030203" pitchFamily="34" charset="0"/>
            <a:ea typeface="Lato" panose="020F0502020204030203" pitchFamily="34" charset="0"/>
            <a:cs typeface="Lato" panose="020F0502020204030203" pitchFamily="34" charset="0"/>
          </a:endParaRPr>
        </a:p>
      </dgm:t>
    </dgm:pt>
    <dgm:pt modelId="{00DF59D5-21E5-434D-8C4C-74EBBD60C8E8}" type="parTrans" cxnId="{4F0DDC2B-397E-814A-91E7-55F25753CE2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B6324BD-39FB-C246-BE64-B5C4F9267AFB}" type="sibTrans" cxnId="{4F0DDC2B-397E-814A-91E7-55F25753CE2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AA1996E-75D5-F842-8C22-1F297704A684}">
      <dgm:prSet/>
      <dgm:spPr/>
      <dgm:t>
        <a:bodyPr/>
        <a:lstStyle/>
        <a:p>
          <a:r>
            <a:rPr lang="de-DE">
              <a:latin typeface="Lato" panose="020F0502020204030203" pitchFamily="34" charset="0"/>
              <a:ea typeface="Lato" panose="020F0502020204030203" pitchFamily="34" charset="0"/>
              <a:cs typeface="Lato" panose="020F0502020204030203" pitchFamily="34" charset="0"/>
            </a:rPr>
            <a:t>Slovenia</a:t>
          </a:r>
          <a:endParaRPr lang="de-DE" dirty="0">
            <a:latin typeface="Lato" panose="020F0502020204030203" pitchFamily="34" charset="0"/>
            <a:ea typeface="Lato" panose="020F0502020204030203" pitchFamily="34" charset="0"/>
            <a:cs typeface="Lato" panose="020F0502020204030203" pitchFamily="34" charset="0"/>
          </a:endParaRPr>
        </a:p>
      </dgm:t>
    </dgm:pt>
    <dgm:pt modelId="{5AA672F5-37D6-9847-BA75-92DC25ABF9C2}" type="parTrans" cxnId="{C93F3E46-C305-9C48-A727-512734B6F4F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ED3F77C-A719-1846-B863-B9FE1BD85D6B}" type="sibTrans" cxnId="{C93F3E46-C305-9C48-A727-512734B6F4F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02FBCA4-B7D2-BE41-8615-A280F0607F9C}">
      <dgm:prSet/>
      <dgm:spPr/>
      <dgm:t>
        <a:bodyPr/>
        <a:lstStyle/>
        <a:p>
          <a:r>
            <a:rPr lang="de-DE">
              <a:latin typeface="Lato" panose="020F0502020204030203" pitchFamily="34" charset="0"/>
              <a:ea typeface="Lato" panose="020F0502020204030203" pitchFamily="34" charset="0"/>
              <a:cs typeface="Lato" panose="020F0502020204030203" pitchFamily="34" charset="0"/>
            </a:rPr>
            <a:t>Serbia</a:t>
          </a:r>
          <a:endParaRPr lang="de-DE" dirty="0">
            <a:latin typeface="Lato" panose="020F0502020204030203" pitchFamily="34" charset="0"/>
            <a:ea typeface="Lato" panose="020F0502020204030203" pitchFamily="34" charset="0"/>
            <a:cs typeface="Lato" panose="020F0502020204030203" pitchFamily="34" charset="0"/>
          </a:endParaRPr>
        </a:p>
      </dgm:t>
    </dgm:pt>
    <dgm:pt modelId="{3F08EC10-F98A-6D45-9590-8C6054A995FA}" type="parTrans" cxnId="{F3BFF862-8AE2-EE46-B6CC-44E6E707069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B686D17-4597-EA4C-83C0-E9605DBB1E36}" type="sibTrans" cxnId="{F3BFF862-8AE2-EE46-B6CC-44E6E707069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2314BC6-1C66-42F2-BBED-5932D0951853}" type="pres">
      <dgm:prSet presAssocID="{D461D884-3481-4125-B413-28D978BE311F}" presName="Name0" presStyleCnt="0">
        <dgm:presLayoutVars>
          <dgm:dir/>
          <dgm:animLvl val="lvl"/>
          <dgm:resizeHandles val="exact"/>
        </dgm:presLayoutVars>
      </dgm:prSet>
      <dgm:spPr/>
    </dgm:pt>
    <dgm:pt modelId="{89074753-3717-41FE-8F17-014D7D76B222}" type="pres">
      <dgm:prSet presAssocID="{7ABC7FE3-E87E-4F19-ADF7-0A624A06EC37}" presName="composite" presStyleCnt="0"/>
      <dgm:spPr/>
    </dgm:pt>
    <dgm:pt modelId="{8FB6BB4F-7871-4C36-B84A-395F6FC99FF7}" type="pres">
      <dgm:prSet presAssocID="{7ABC7FE3-E87E-4F19-ADF7-0A624A06EC37}" presName="parTx" presStyleLbl="node1" presStyleIdx="0" presStyleCnt="7">
        <dgm:presLayoutVars>
          <dgm:chMax val="0"/>
          <dgm:chPref val="0"/>
          <dgm:bulletEnabled val="1"/>
        </dgm:presLayoutVars>
      </dgm:prSet>
      <dgm:spPr>
        <a:prstGeom prst="homePlate">
          <a:avLst/>
        </a:prstGeom>
      </dgm:spPr>
    </dgm:pt>
    <dgm:pt modelId="{66F10B1A-3501-4DFA-8BFB-87B4DFD13A5C}" type="pres">
      <dgm:prSet presAssocID="{7ABC7FE3-E87E-4F19-ADF7-0A624A06EC37}" presName="desTx" presStyleLbl="revTx" presStyleIdx="0" presStyleCnt="7">
        <dgm:presLayoutVars>
          <dgm:bulletEnabled val="1"/>
        </dgm:presLayoutVars>
      </dgm:prSet>
      <dgm:spPr/>
    </dgm:pt>
    <dgm:pt modelId="{E762C26E-3681-4139-A772-99AA3C079171}" type="pres">
      <dgm:prSet presAssocID="{65C4EF03-795E-418F-8424-DC50893DF959}" presName="space" presStyleCnt="0"/>
      <dgm:spPr/>
    </dgm:pt>
    <dgm:pt modelId="{9F7B3865-450A-4E2A-A916-D9456453B3CA}" type="pres">
      <dgm:prSet presAssocID="{3EE741DD-D79D-45DD-8DF5-A02CE1DACC05}" presName="composite" presStyleCnt="0"/>
      <dgm:spPr/>
    </dgm:pt>
    <dgm:pt modelId="{E9FCDCC0-651E-41C1-BC85-6F4B81D37BB3}" type="pres">
      <dgm:prSet presAssocID="{3EE741DD-D79D-45DD-8DF5-A02CE1DACC05}" presName="parTx" presStyleLbl="node1" presStyleIdx="1" presStyleCnt="7">
        <dgm:presLayoutVars>
          <dgm:chMax val="0"/>
          <dgm:chPref val="0"/>
          <dgm:bulletEnabled val="1"/>
        </dgm:presLayoutVars>
      </dgm:prSet>
      <dgm:spPr/>
    </dgm:pt>
    <dgm:pt modelId="{844799D5-867A-496F-81F2-3D4792CBC134}" type="pres">
      <dgm:prSet presAssocID="{3EE741DD-D79D-45DD-8DF5-A02CE1DACC05}" presName="desTx" presStyleLbl="revTx" presStyleIdx="1" presStyleCnt="7">
        <dgm:presLayoutVars>
          <dgm:bulletEnabled val="1"/>
        </dgm:presLayoutVars>
      </dgm:prSet>
      <dgm:spPr/>
    </dgm:pt>
    <dgm:pt modelId="{707BE17F-408C-4EA1-BA86-926DB14C7EDD}" type="pres">
      <dgm:prSet presAssocID="{BBCB416E-FB6F-46CB-8D59-ABD437AB7D4F}" presName="space" presStyleCnt="0"/>
      <dgm:spPr/>
    </dgm:pt>
    <dgm:pt modelId="{FA2313EE-886F-4548-9A7A-92AE081B46CE}" type="pres">
      <dgm:prSet presAssocID="{545AC1B2-AB1D-4D76-B285-2CFD3C697C1F}" presName="composite" presStyleCnt="0"/>
      <dgm:spPr/>
    </dgm:pt>
    <dgm:pt modelId="{7F614891-4631-4E27-9A40-153D755B18B5}" type="pres">
      <dgm:prSet presAssocID="{545AC1B2-AB1D-4D76-B285-2CFD3C697C1F}" presName="parTx" presStyleLbl="node1" presStyleIdx="2" presStyleCnt="7">
        <dgm:presLayoutVars>
          <dgm:chMax val="0"/>
          <dgm:chPref val="0"/>
          <dgm:bulletEnabled val="1"/>
        </dgm:presLayoutVars>
      </dgm:prSet>
      <dgm:spPr/>
    </dgm:pt>
    <dgm:pt modelId="{76B178BA-2813-43BE-928F-CDB764877E17}" type="pres">
      <dgm:prSet presAssocID="{545AC1B2-AB1D-4D76-B285-2CFD3C697C1F}" presName="desTx" presStyleLbl="revTx" presStyleIdx="2" presStyleCnt="7">
        <dgm:presLayoutVars>
          <dgm:bulletEnabled val="1"/>
        </dgm:presLayoutVars>
      </dgm:prSet>
      <dgm:spPr/>
    </dgm:pt>
    <dgm:pt modelId="{EEC21F0C-A976-4D11-A402-0D71394B25A9}" type="pres">
      <dgm:prSet presAssocID="{6E0E8024-05AB-4F1F-87BA-3F5BF8F4117E}" presName="space" presStyleCnt="0"/>
      <dgm:spPr/>
    </dgm:pt>
    <dgm:pt modelId="{887DA82E-D217-4BFC-BF30-015CFE1C6D91}" type="pres">
      <dgm:prSet presAssocID="{D57C84B3-860B-4982-915F-236A5DD2E240}" presName="composite" presStyleCnt="0"/>
      <dgm:spPr/>
    </dgm:pt>
    <dgm:pt modelId="{39363535-93B7-4DDB-9D27-746867C07BA0}" type="pres">
      <dgm:prSet presAssocID="{D57C84B3-860B-4982-915F-236A5DD2E240}" presName="parTx" presStyleLbl="node1" presStyleIdx="3" presStyleCnt="7">
        <dgm:presLayoutVars>
          <dgm:chMax val="0"/>
          <dgm:chPref val="0"/>
          <dgm:bulletEnabled val="1"/>
        </dgm:presLayoutVars>
      </dgm:prSet>
      <dgm:spPr/>
    </dgm:pt>
    <dgm:pt modelId="{9AA88039-045B-4AC6-BAC8-0A77F67C26E4}" type="pres">
      <dgm:prSet presAssocID="{D57C84B3-860B-4982-915F-236A5DD2E240}" presName="desTx" presStyleLbl="revTx" presStyleIdx="3" presStyleCnt="7">
        <dgm:presLayoutVars>
          <dgm:bulletEnabled val="1"/>
        </dgm:presLayoutVars>
      </dgm:prSet>
      <dgm:spPr/>
    </dgm:pt>
    <dgm:pt modelId="{17887AD6-204A-4E08-8740-8317B5AED6B4}" type="pres">
      <dgm:prSet presAssocID="{D91DAE18-2731-4C2B-B2FE-7B89561E1DAB}" presName="space" presStyleCnt="0"/>
      <dgm:spPr/>
    </dgm:pt>
    <dgm:pt modelId="{4451109A-1DDC-4F39-B6CE-3564C2B70989}" type="pres">
      <dgm:prSet presAssocID="{9CE307EB-AC04-4B79-B38B-939359E759FD}" presName="composite" presStyleCnt="0"/>
      <dgm:spPr/>
    </dgm:pt>
    <dgm:pt modelId="{9F771942-F9C7-4F84-907D-10C59A014315}" type="pres">
      <dgm:prSet presAssocID="{9CE307EB-AC04-4B79-B38B-939359E759FD}" presName="parTx" presStyleLbl="node1" presStyleIdx="4" presStyleCnt="7">
        <dgm:presLayoutVars>
          <dgm:chMax val="0"/>
          <dgm:chPref val="0"/>
          <dgm:bulletEnabled val="1"/>
        </dgm:presLayoutVars>
      </dgm:prSet>
      <dgm:spPr/>
    </dgm:pt>
    <dgm:pt modelId="{C2C117EC-E94F-4CFA-B117-1A85DC724342}" type="pres">
      <dgm:prSet presAssocID="{9CE307EB-AC04-4B79-B38B-939359E759FD}" presName="desTx" presStyleLbl="revTx" presStyleIdx="4" presStyleCnt="7">
        <dgm:presLayoutVars>
          <dgm:bulletEnabled val="1"/>
        </dgm:presLayoutVars>
      </dgm:prSet>
      <dgm:spPr/>
    </dgm:pt>
    <dgm:pt modelId="{3E9911AD-E9CD-46AD-A72D-5FE3CA90CA02}" type="pres">
      <dgm:prSet presAssocID="{A5EDD836-40CC-4A5B-893E-CD1A83B43908}" presName="space" presStyleCnt="0"/>
      <dgm:spPr/>
    </dgm:pt>
    <dgm:pt modelId="{185D6599-F192-4469-B3CB-ADC73EF48702}" type="pres">
      <dgm:prSet presAssocID="{A8139756-28E6-479E-A184-2472174323C9}" presName="composite" presStyleCnt="0"/>
      <dgm:spPr/>
    </dgm:pt>
    <dgm:pt modelId="{B8EB0F50-DF75-4692-96D0-6DEBD6698BE4}" type="pres">
      <dgm:prSet presAssocID="{A8139756-28E6-479E-A184-2472174323C9}" presName="parTx" presStyleLbl="node1" presStyleIdx="5" presStyleCnt="7">
        <dgm:presLayoutVars>
          <dgm:chMax val="0"/>
          <dgm:chPref val="0"/>
          <dgm:bulletEnabled val="1"/>
        </dgm:presLayoutVars>
      </dgm:prSet>
      <dgm:spPr/>
    </dgm:pt>
    <dgm:pt modelId="{31EBEFBF-A6F5-47EF-8647-29FCC13DB930}" type="pres">
      <dgm:prSet presAssocID="{A8139756-28E6-479E-A184-2472174323C9}" presName="desTx" presStyleLbl="revTx" presStyleIdx="5" presStyleCnt="7">
        <dgm:presLayoutVars>
          <dgm:bulletEnabled val="1"/>
        </dgm:presLayoutVars>
      </dgm:prSet>
      <dgm:spPr/>
    </dgm:pt>
    <dgm:pt modelId="{0C11CA33-0659-434F-A183-3F7653A7B284}" type="pres">
      <dgm:prSet presAssocID="{6B58E479-C08D-4F49-A623-134361D60C6A}" presName="space" presStyleCnt="0"/>
      <dgm:spPr/>
    </dgm:pt>
    <dgm:pt modelId="{DD199130-3356-AA48-AE5B-7E6A5A216207}" type="pres">
      <dgm:prSet presAssocID="{D8914A17-0905-B04D-AD6C-3C63ECF8D276}" presName="composite" presStyleCnt="0"/>
      <dgm:spPr/>
    </dgm:pt>
    <dgm:pt modelId="{4F1008F1-CB22-D44D-847A-6EECEDDE992F}" type="pres">
      <dgm:prSet presAssocID="{D8914A17-0905-B04D-AD6C-3C63ECF8D276}" presName="parTx" presStyleLbl="node1" presStyleIdx="6" presStyleCnt="7">
        <dgm:presLayoutVars>
          <dgm:chMax val="0"/>
          <dgm:chPref val="0"/>
          <dgm:bulletEnabled val="1"/>
        </dgm:presLayoutVars>
      </dgm:prSet>
      <dgm:spPr/>
    </dgm:pt>
    <dgm:pt modelId="{0D1FE696-AB5F-734D-9842-55A92C55575B}" type="pres">
      <dgm:prSet presAssocID="{D8914A17-0905-B04D-AD6C-3C63ECF8D276}" presName="desTx" presStyleLbl="revTx" presStyleIdx="6" presStyleCnt="7">
        <dgm:presLayoutVars>
          <dgm:bulletEnabled val="1"/>
        </dgm:presLayoutVars>
      </dgm:prSet>
      <dgm:spPr/>
    </dgm:pt>
  </dgm:ptLst>
  <dgm:cxnLst>
    <dgm:cxn modelId="{26527401-77DF-47DC-AC60-49D1A3D6A9D7}" srcId="{D461D884-3481-4125-B413-28D978BE311F}" destId="{9CE307EB-AC04-4B79-B38B-939359E759FD}" srcOrd="4" destOrd="0" parTransId="{0A14E5CB-EC8B-4636-81F9-59F7244D9169}" sibTransId="{A5EDD836-40CC-4A5B-893E-CD1A83B43908}"/>
    <dgm:cxn modelId="{76C93815-42D5-4CF8-A7AB-4D47BE7140C8}" srcId="{D461D884-3481-4125-B413-28D978BE311F}" destId="{3EE741DD-D79D-45DD-8DF5-A02CE1DACC05}" srcOrd="1" destOrd="0" parTransId="{5B87CDE2-1F89-47DC-81B8-B0D02F951076}" sibTransId="{BBCB416E-FB6F-46CB-8D59-ABD437AB7D4F}"/>
    <dgm:cxn modelId="{7DB27B16-3BCB-490E-BE6F-7C3CFF4EA35E}" srcId="{D461D884-3481-4125-B413-28D978BE311F}" destId="{A8139756-28E6-479E-A184-2472174323C9}" srcOrd="5" destOrd="0" parTransId="{3D697AC5-FF17-4E1A-85E9-7E8FE2C884CB}" sibTransId="{6B58E479-C08D-4F49-A623-134361D60C6A}"/>
    <dgm:cxn modelId="{1A084B1A-08A1-44FC-BEEB-D86E6320D0D9}" type="presOf" srcId="{D461D884-3481-4125-B413-28D978BE311F}" destId="{82314BC6-1C66-42F2-BBED-5932D0951853}" srcOrd="0" destOrd="0" presId="urn:microsoft.com/office/officeart/2005/8/layout/chevron1"/>
    <dgm:cxn modelId="{FBEDF11E-B3B2-4244-83B5-BEC0FB274D12}" type="presOf" srcId="{D8914A17-0905-B04D-AD6C-3C63ECF8D276}" destId="{4F1008F1-CB22-D44D-847A-6EECEDDE992F}" srcOrd="0" destOrd="0" presId="urn:microsoft.com/office/officeart/2005/8/layout/chevron1"/>
    <dgm:cxn modelId="{860B1B1F-E78B-4688-815D-0340EE9342EE}" type="presOf" srcId="{7ABC7FE3-E87E-4F19-ADF7-0A624A06EC37}" destId="{8FB6BB4F-7871-4C36-B84A-395F6FC99FF7}" srcOrd="0" destOrd="0" presId="urn:microsoft.com/office/officeart/2005/8/layout/chevron1"/>
    <dgm:cxn modelId="{4F0DDC2B-397E-814A-91E7-55F25753CE21}" srcId="{D8914A17-0905-B04D-AD6C-3C63ECF8D276}" destId="{EC5CC986-B85D-D645-AA14-F35886403804}" srcOrd="1" destOrd="0" parTransId="{00DF59D5-21E5-434D-8C4C-74EBBD60C8E8}" sibTransId="{6B6324BD-39FB-C246-BE64-B5C4F9267AFB}"/>
    <dgm:cxn modelId="{F53A0E35-F919-4D3F-B57F-0EB6392C5854}" srcId="{545AC1B2-AB1D-4D76-B285-2CFD3C697C1F}" destId="{DAE79347-C83C-41D3-B7CA-9EB215DB40F1}" srcOrd="0" destOrd="0" parTransId="{3908C3A4-A334-4031-81F4-C2C28A135F6C}" sibTransId="{4D94FA66-51E7-4BFD-B0F2-365CA0BAAD25}"/>
    <dgm:cxn modelId="{10F25C36-F465-4EC3-BB2A-7FF339492F4C}" srcId="{3EE741DD-D79D-45DD-8DF5-A02CE1DACC05}" destId="{AD6E9B72-9511-4AC1-B0B3-4FFFEFB318A0}" srcOrd="0" destOrd="0" parTransId="{3DE996B5-1A4F-41F8-A21B-4A50E07975A1}" sibTransId="{9EF40F77-D00C-456B-BE1E-2B186C9B6687}"/>
    <dgm:cxn modelId="{87EBF637-4C82-461B-AA90-6AA2839C4EEF}" type="presOf" srcId="{D57C84B3-860B-4982-915F-236A5DD2E240}" destId="{39363535-93B7-4DDB-9D27-746867C07BA0}" srcOrd="0" destOrd="0" presId="urn:microsoft.com/office/officeart/2005/8/layout/chevron1"/>
    <dgm:cxn modelId="{427A1339-D65C-FD41-897C-A59C6A5F0BBA}" type="presOf" srcId="{EC5CC986-B85D-D645-AA14-F35886403804}" destId="{0D1FE696-AB5F-734D-9842-55A92C55575B}" srcOrd="0" destOrd="1" presId="urn:microsoft.com/office/officeart/2005/8/layout/chevron1"/>
    <dgm:cxn modelId="{F2F98B3D-CF57-BC4E-BB56-C7FC0D1C925B}" srcId="{D461D884-3481-4125-B413-28D978BE311F}" destId="{D8914A17-0905-B04D-AD6C-3C63ECF8D276}" srcOrd="6" destOrd="0" parTransId="{AE66045D-496B-024B-AF51-ACB5DCBA6455}" sibTransId="{69874A67-B14E-3A41-87CC-E67198407B53}"/>
    <dgm:cxn modelId="{CA8C8C42-F044-4325-A519-C34EED86F165}" type="presOf" srcId="{AD6E9B72-9511-4AC1-B0B3-4FFFEFB318A0}" destId="{844799D5-867A-496F-81F2-3D4792CBC134}" srcOrd="0" destOrd="0" presId="urn:microsoft.com/office/officeart/2005/8/layout/chevron1"/>
    <dgm:cxn modelId="{C93F3E46-C305-9C48-A727-512734B6F4FF}" srcId="{D8914A17-0905-B04D-AD6C-3C63ECF8D276}" destId="{9AA1996E-75D5-F842-8C22-1F297704A684}" srcOrd="2" destOrd="0" parTransId="{5AA672F5-37D6-9847-BA75-92DC25ABF9C2}" sibTransId="{4ED3F77C-A719-1846-B863-B9FE1BD85D6B}"/>
    <dgm:cxn modelId="{EC5A0D48-1549-4F40-BA76-45D80A8B6726}" type="presOf" srcId="{202FBCA4-B7D2-BE41-8615-A280F0607F9C}" destId="{0D1FE696-AB5F-734D-9842-55A92C55575B}" srcOrd="0" destOrd="3" presId="urn:microsoft.com/office/officeart/2005/8/layout/chevron1"/>
    <dgm:cxn modelId="{A3C64E4E-F719-4EB6-81F4-0761DA066BEB}" type="presOf" srcId="{C65A2CCB-F127-4623-B3E6-AA79FD159BFA}" destId="{31EBEFBF-A6F5-47EF-8647-29FCC13DB930}" srcOrd="0" destOrd="0" presId="urn:microsoft.com/office/officeart/2005/8/layout/chevron1"/>
    <dgm:cxn modelId="{4CA4325D-A21D-46A6-B6D4-979B4E5427E4}" type="presOf" srcId="{6A2C6886-5171-4E75-986E-C6C132A85936}" destId="{66F10B1A-3501-4DFA-8BFB-87B4DFD13A5C}" srcOrd="0" destOrd="0" presId="urn:microsoft.com/office/officeart/2005/8/layout/chevron1"/>
    <dgm:cxn modelId="{BBDC945F-1910-4971-90CD-A168B4B5DEE3}" srcId="{3EE741DD-D79D-45DD-8DF5-A02CE1DACC05}" destId="{FC4FF558-5D4D-4477-A845-7A9B750095B8}" srcOrd="1" destOrd="0" parTransId="{EB69A966-3D23-4E2B-9C1A-35C92FCE4813}" sibTransId="{8FC47E6E-00F1-4104-8249-091A443E9B26}"/>
    <dgm:cxn modelId="{6E624062-C735-F54B-A591-B9035A72A52C}" type="presOf" srcId="{2C4741F7-7DB1-0F42-8B67-9EA4633FF40F}" destId="{0D1FE696-AB5F-734D-9842-55A92C55575B}" srcOrd="0" destOrd="0" presId="urn:microsoft.com/office/officeart/2005/8/layout/chevron1"/>
    <dgm:cxn modelId="{F3BFF862-8AE2-EE46-B6CC-44E6E7070698}" srcId="{D8914A17-0905-B04D-AD6C-3C63ECF8D276}" destId="{202FBCA4-B7D2-BE41-8615-A280F0607F9C}" srcOrd="3" destOrd="0" parTransId="{3F08EC10-F98A-6D45-9590-8C6054A995FA}" sibTransId="{AB686D17-4597-EA4C-83C0-E9605DBB1E36}"/>
    <dgm:cxn modelId="{CE36C163-1F8B-40BB-ACCE-3C3717F4A8E1}" srcId="{A8139756-28E6-479E-A184-2472174323C9}" destId="{2F008BEA-9A3A-4AB7-97B0-DBC2C0C9B4E6}" srcOrd="1" destOrd="0" parTransId="{E4412809-5756-4D4B-8520-682AF8024DAA}" sibTransId="{7BB7DC8D-8243-4A43-AACB-A4C7F94B3FCC}"/>
    <dgm:cxn modelId="{0C281471-5F49-4FC1-B7F0-0CE6A2BE776D}" srcId="{D57C84B3-860B-4982-915F-236A5DD2E240}" destId="{AF33F100-4D6F-4C52-BCA4-BA8A509889BE}" srcOrd="0" destOrd="0" parTransId="{49C253D4-D280-4D5C-BEF0-D61F64339CD7}" sibTransId="{94E7C6AF-91A0-45A2-A0E0-24CCB24086E5}"/>
    <dgm:cxn modelId="{EABBD273-82E2-4DA4-B343-6B0B8EF25791}" type="presOf" srcId="{DAE79347-C83C-41D3-B7CA-9EB215DB40F1}" destId="{76B178BA-2813-43BE-928F-CDB764877E17}" srcOrd="0" destOrd="0" presId="urn:microsoft.com/office/officeart/2005/8/layout/chevron1"/>
    <dgm:cxn modelId="{67B2B97F-3CCC-144C-B138-E604D283AAB0}" srcId="{D8914A17-0905-B04D-AD6C-3C63ECF8D276}" destId="{2C4741F7-7DB1-0F42-8B67-9EA4633FF40F}" srcOrd="0" destOrd="0" parTransId="{B345549D-630C-7C41-8B73-CEACFDEC9383}" sibTransId="{7D4DC70B-01AF-764F-BC73-103F901298FE}"/>
    <dgm:cxn modelId="{6401E87F-4DBA-4CA9-B765-EA62818728F7}" srcId="{D461D884-3481-4125-B413-28D978BE311F}" destId="{545AC1B2-AB1D-4D76-B285-2CFD3C697C1F}" srcOrd="2" destOrd="0" parTransId="{08DCCB9E-F995-4DA2-B5D1-1F8ECAA23347}" sibTransId="{6E0E8024-05AB-4F1F-87BA-3F5BF8F4117E}"/>
    <dgm:cxn modelId="{A34DE894-386E-8444-9105-61F5C71BBF70}" type="presOf" srcId="{9AA1996E-75D5-F842-8C22-1F297704A684}" destId="{0D1FE696-AB5F-734D-9842-55A92C55575B}" srcOrd="0" destOrd="2" presId="urn:microsoft.com/office/officeart/2005/8/layout/chevron1"/>
    <dgm:cxn modelId="{508848B0-4322-49C2-91B8-19F910420B9E}" type="presOf" srcId="{2F008BEA-9A3A-4AB7-97B0-DBC2C0C9B4E6}" destId="{31EBEFBF-A6F5-47EF-8647-29FCC13DB930}" srcOrd="0" destOrd="1" presId="urn:microsoft.com/office/officeart/2005/8/layout/chevron1"/>
    <dgm:cxn modelId="{500260B8-8A0B-434B-AE45-F03276A2F95A}" type="presOf" srcId="{FC4FF558-5D4D-4477-A845-7A9B750095B8}" destId="{844799D5-867A-496F-81F2-3D4792CBC134}" srcOrd="0" destOrd="1" presId="urn:microsoft.com/office/officeart/2005/8/layout/chevron1"/>
    <dgm:cxn modelId="{04EC1FBC-18E7-425F-97C8-6D194F2A5E1F}" srcId="{7ABC7FE3-E87E-4F19-ADF7-0A624A06EC37}" destId="{6A2C6886-5171-4E75-986E-C6C132A85936}" srcOrd="0" destOrd="0" parTransId="{A3F37007-901D-483C-A964-BC46A1893A2C}" sibTransId="{4CF32A8B-89EA-4C54-BBB9-74CED99124CB}"/>
    <dgm:cxn modelId="{EAE778BE-1B09-4C84-B184-8D7752AA83B5}" srcId="{D461D884-3481-4125-B413-28D978BE311F}" destId="{7ABC7FE3-E87E-4F19-ADF7-0A624A06EC37}" srcOrd="0" destOrd="0" parTransId="{1FDB6262-2C96-4A65-85B9-218ABF8AF190}" sibTransId="{65C4EF03-795E-418F-8424-DC50893DF959}"/>
    <dgm:cxn modelId="{0EED62C9-F2F0-4177-B032-E5888EC5189E}" srcId="{D461D884-3481-4125-B413-28D978BE311F}" destId="{D57C84B3-860B-4982-915F-236A5DD2E240}" srcOrd="3" destOrd="0" parTransId="{5CCB9D26-3C29-4DD1-910E-E416833EAB67}" sibTransId="{D91DAE18-2731-4C2B-B2FE-7B89561E1DAB}"/>
    <dgm:cxn modelId="{52C06ACA-E9D9-4E12-AFAD-0F753BA651B2}" type="presOf" srcId="{545AC1B2-AB1D-4D76-B285-2CFD3C697C1F}" destId="{7F614891-4631-4E27-9A40-153D755B18B5}" srcOrd="0" destOrd="0" presId="urn:microsoft.com/office/officeart/2005/8/layout/chevron1"/>
    <dgm:cxn modelId="{C46220D8-BC1A-4C38-A60C-DEB1321144D2}" type="presOf" srcId="{36ED42D9-C349-44A5-AA9A-28547FE4FF25}" destId="{C2C117EC-E94F-4CFA-B117-1A85DC724342}" srcOrd="0" destOrd="0" presId="urn:microsoft.com/office/officeart/2005/8/layout/chevron1"/>
    <dgm:cxn modelId="{0B0D50D9-8169-420F-A5E3-0DD70BEC3D4A}" srcId="{9CE307EB-AC04-4B79-B38B-939359E759FD}" destId="{36ED42D9-C349-44A5-AA9A-28547FE4FF25}" srcOrd="0" destOrd="0" parTransId="{CE2839A0-4BB7-4C2A-9081-D5F7E50A3483}" sibTransId="{1B6C436B-4D84-41AA-9C72-D71FCFA2CABC}"/>
    <dgm:cxn modelId="{4ED78ADC-87CB-4845-9545-E0EEF24CA5E3}" srcId="{A8139756-28E6-479E-A184-2472174323C9}" destId="{C65A2CCB-F127-4623-B3E6-AA79FD159BFA}" srcOrd="0" destOrd="0" parTransId="{2A848E79-871C-47F9-A9A3-3168A0DAAE2E}" sibTransId="{9EC58FEF-BA06-466E-90F9-051DB5951E0C}"/>
    <dgm:cxn modelId="{9F99D4E7-04EE-4605-938D-0C1A56D56DCE}" type="presOf" srcId="{A8139756-28E6-479E-A184-2472174323C9}" destId="{B8EB0F50-DF75-4692-96D0-6DEBD6698BE4}" srcOrd="0" destOrd="0" presId="urn:microsoft.com/office/officeart/2005/8/layout/chevron1"/>
    <dgm:cxn modelId="{ACE630F1-C135-462C-A104-195B1A8657F9}" type="presOf" srcId="{AF33F100-4D6F-4C52-BCA4-BA8A509889BE}" destId="{9AA88039-045B-4AC6-BAC8-0A77F67C26E4}" srcOrd="0" destOrd="0" presId="urn:microsoft.com/office/officeart/2005/8/layout/chevron1"/>
    <dgm:cxn modelId="{9CFCE2FD-D76B-471D-8ED6-9D4E502CA30C}" type="presOf" srcId="{9CE307EB-AC04-4B79-B38B-939359E759FD}" destId="{9F771942-F9C7-4F84-907D-10C59A014315}" srcOrd="0" destOrd="0" presId="urn:microsoft.com/office/officeart/2005/8/layout/chevron1"/>
    <dgm:cxn modelId="{0BF529FF-15D0-4975-AB6C-7952374352EB}" type="presOf" srcId="{3EE741DD-D79D-45DD-8DF5-A02CE1DACC05}" destId="{E9FCDCC0-651E-41C1-BC85-6F4B81D37BB3}" srcOrd="0" destOrd="0" presId="urn:microsoft.com/office/officeart/2005/8/layout/chevron1"/>
    <dgm:cxn modelId="{A460DA34-BA36-4D5F-A51B-2846CECA20A7}" type="presParOf" srcId="{82314BC6-1C66-42F2-BBED-5932D0951853}" destId="{89074753-3717-41FE-8F17-014D7D76B222}" srcOrd="0" destOrd="0" presId="urn:microsoft.com/office/officeart/2005/8/layout/chevron1"/>
    <dgm:cxn modelId="{6F699543-1EB1-4A4C-9BA5-7E2CC32FE5CA}" type="presParOf" srcId="{89074753-3717-41FE-8F17-014D7D76B222}" destId="{8FB6BB4F-7871-4C36-B84A-395F6FC99FF7}" srcOrd="0" destOrd="0" presId="urn:microsoft.com/office/officeart/2005/8/layout/chevron1"/>
    <dgm:cxn modelId="{293AE47E-D801-4488-8FA4-518ABC8CB91A}" type="presParOf" srcId="{89074753-3717-41FE-8F17-014D7D76B222}" destId="{66F10B1A-3501-4DFA-8BFB-87B4DFD13A5C}" srcOrd="1" destOrd="0" presId="urn:microsoft.com/office/officeart/2005/8/layout/chevron1"/>
    <dgm:cxn modelId="{88462956-100B-45B1-B597-1DA7D2FEF2AA}" type="presParOf" srcId="{82314BC6-1C66-42F2-BBED-5932D0951853}" destId="{E762C26E-3681-4139-A772-99AA3C079171}" srcOrd="1" destOrd="0" presId="urn:microsoft.com/office/officeart/2005/8/layout/chevron1"/>
    <dgm:cxn modelId="{B5401AF9-55C0-4599-BD4D-37F126D9BA5D}" type="presParOf" srcId="{82314BC6-1C66-42F2-BBED-5932D0951853}" destId="{9F7B3865-450A-4E2A-A916-D9456453B3CA}" srcOrd="2" destOrd="0" presId="urn:microsoft.com/office/officeart/2005/8/layout/chevron1"/>
    <dgm:cxn modelId="{CADA8A12-0673-4A7A-856D-7068319BEFC8}" type="presParOf" srcId="{9F7B3865-450A-4E2A-A916-D9456453B3CA}" destId="{E9FCDCC0-651E-41C1-BC85-6F4B81D37BB3}" srcOrd="0" destOrd="0" presId="urn:microsoft.com/office/officeart/2005/8/layout/chevron1"/>
    <dgm:cxn modelId="{1B9AA18D-6783-43B4-B609-57AB0586CDFE}" type="presParOf" srcId="{9F7B3865-450A-4E2A-A916-D9456453B3CA}" destId="{844799D5-867A-496F-81F2-3D4792CBC134}" srcOrd="1" destOrd="0" presId="urn:microsoft.com/office/officeart/2005/8/layout/chevron1"/>
    <dgm:cxn modelId="{BB886A13-53BE-4BB8-8F04-5BAFB69C9B78}" type="presParOf" srcId="{82314BC6-1C66-42F2-BBED-5932D0951853}" destId="{707BE17F-408C-4EA1-BA86-926DB14C7EDD}" srcOrd="3" destOrd="0" presId="urn:microsoft.com/office/officeart/2005/8/layout/chevron1"/>
    <dgm:cxn modelId="{8A13EF49-0390-4212-BCD0-7E71F34A9B89}" type="presParOf" srcId="{82314BC6-1C66-42F2-BBED-5932D0951853}" destId="{FA2313EE-886F-4548-9A7A-92AE081B46CE}" srcOrd="4" destOrd="0" presId="urn:microsoft.com/office/officeart/2005/8/layout/chevron1"/>
    <dgm:cxn modelId="{9E57F8E0-D659-48FC-AA2C-A867AD7B39C0}" type="presParOf" srcId="{FA2313EE-886F-4548-9A7A-92AE081B46CE}" destId="{7F614891-4631-4E27-9A40-153D755B18B5}" srcOrd="0" destOrd="0" presId="urn:microsoft.com/office/officeart/2005/8/layout/chevron1"/>
    <dgm:cxn modelId="{26C75E89-D209-4CCC-89BE-618A1422D707}" type="presParOf" srcId="{FA2313EE-886F-4548-9A7A-92AE081B46CE}" destId="{76B178BA-2813-43BE-928F-CDB764877E17}" srcOrd="1" destOrd="0" presId="urn:microsoft.com/office/officeart/2005/8/layout/chevron1"/>
    <dgm:cxn modelId="{D6383509-F4B3-405A-A3BE-F7A1AB5E8DA1}" type="presParOf" srcId="{82314BC6-1C66-42F2-BBED-5932D0951853}" destId="{EEC21F0C-A976-4D11-A402-0D71394B25A9}" srcOrd="5" destOrd="0" presId="urn:microsoft.com/office/officeart/2005/8/layout/chevron1"/>
    <dgm:cxn modelId="{C5BB2723-3579-47DE-B4F3-544A8106F1EE}" type="presParOf" srcId="{82314BC6-1C66-42F2-BBED-5932D0951853}" destId="{887DA82E-D217-4BFC-BF30-015CFE1C6D91}" srcOrd="6" destOrd="0" presId="urn:microsoft.com/office/officeart/2005/8/layout/chevron1"/>
    <dgm:cxn modelId="{158B6CE3-7566-484C-8319-53CB99A3F4B4}" type="presParOf" srcId="{887DA82E-D217-4BFC-BF30-015CFE1C6D91}" destId="{39363535-93B7-4DDB-9D27-746867C07BA0}" srcOrd="0" destOrd="0" presId="urn:microsoft.com/office/officeart/2005/8/layout/chevron1"/>
    <dgm:cxn modelId="{CB45638C-1DFB-403C-9321-EF4E0B8F9B9C}" type="presParOf" srcId="{887DA82E-D217-4BFC-BF30-015CFE1C6D91}" destId="{9AA88039-045B-4AC6-BAC8-0A77F67C26E4}" srcOrd="1" destOrd="0" presId="urn:microsoft.com/office/officeart/2005/8/layout/chevron1"/>
    <dgm:cxn modelId="{0A3ED2A3-256C-4F28-9390-50FBFF1F8C78}" type="presParOf" srcId="{82314BC6-1C66-42F2-BBED-5932D0951853}" destId="{17887AD6-204A-4E08-8740-8317B5AED6B4}" srcOrd="7" destOrd="0" presId="urn:microsoft.com/office/officeart/2005/8/layout/chevron1"/>
    <dgm:cxn modelId="{A43A683F-0854-4DDC-84AB-D274F1E4FB3A}" type="presParOf" srcId="{82314BC6-1C66-42F2-BBED-5932D0951853}" destId="{4451109A-1DDC-4F39-B6CE-3564C2B70989}" srcOrd="8" destOrd="0" presId="urn:microsoft.com/office/officeart/2005/8/layout/chevron1"/>
    <dgm:cxn modelId="{AD055736-AF5F-4BB5-A3C5-B0BD5B3D6F6F}" type="presParOf" srcId="{4451109A-1DDC-4F39-B6CE-3564C2B70989}" destId="{9F771942-F9C7-4F84-907D-10C59A014315}" srcOrd="0" destOrd="0" presId="urn:microsoft.com/office/officeart/2005/8/layout/chevron1"/>
    <dgm:cxn modelId="{511ACF84-15E6-4578-BF90-E94FBF63C540}" type="presParOf" srcId="{4451109A-1DDC-4F39-B6CE-3564C2B70989}" destId="{C2C117EC-E94F-4CFA-B117-1A85DC724342}" srcOrd="1" destOrd="0" presId="urn:microsoft.com/office/officeart/2005/8/layout/chevron1"/>
    <dgm:cxn modelId="{D45CCA0F-1DDA-44D9-9A73-0C0BEC0BFD55}" type="presParOf" srcId="{82314BC6-1C66-42F2-BBED-5932D0951853}" destId="{3E9911AD-E9CD-46AD-A72D-5FE3CA90CA02}" srcOrd="9" destOrd="0" presId="urn:microsoft.com/office/officeart/2005/8/layout/chevron1"/>
    <dgm:cxn modelId="{1AEDB3B8-D6FD-46FC-8D70-4D4F2B406382}" type="presParOf" srcId="{82314BC6-1C66-42F2-BBED-5932D0951853}" destId="{185D6599-F192-4469-B3CB-ADC73EF48702}" srcOrd="10" destOrd="0" presId="urn:microsoft.com/office/officeart/2005/8/layout/chevron1"/>
    <dgm:cxn modelId="{62DAC1BF-CD12-4D1B-822E-4870A7BBF3B5}" type="presParOf" srcId="{185D6599-F192-4469-B3CB-ADC73EF48702}" destId="{B8EB0F50-DF75-4692-96D0-6DEBD6698BE4}" srcOrd="0" destOrd="0" presId="urn:microsoft.com/office/officeart/2005/8/layout/chevron1"/>
    <dgm:cxn modelId="{190B73DB-D79C-49B8-A0A1-E32C71243ED6}" type="presParOf" srcId="{185D6599-F192-4469-B3CB-ADC73EF48702}" destId="{31EBEFBF-A6F5-47EF-8647-29FCC13DB930}" srcOrd="1" destOrd="0" presId="urn:microsoft.com/office/officeart/2005/8/layout/chevron1"/>
    <dgm:cxn modelId="{A23CB862-A8D7-354C-87EF-5CF54794DAD6}" type="presParOf" srcId="{82314BC6-1C66-42F2-BBED-5932D0951853}" destId="{0C11CA33-0659-434F-A183-3F7653A7B284}" srcOrd="11" destOrd="0" presId="urn:microsoft.com/office/officeart/2005/8/layout/chevron1"/>
    <dgm:cxn modelId="{13E0B78F-2C06-034D-92A4-C70C1A0AF770}" type="presParOf" srcId="{82314BC6-1C66-42F2-BBED-5932D0951853}" destId="{DD199130-3356-AA48-AE5B-7E6A5A216207}" srcOrd="12" destOrd="0" presId="urn:microsoft.com/office/officeart/2005/8/layout/chevron1"/>
    <dgm:cxn modelId="{5C25DF83-2FBE-634B-8E65-0BF646E2EB20}" type="presParOf" srcId="{DD199130-3356-AA48-AE5B-7E6A5A216207}" destId="{4F1008F1-CB22-D44D-847A-6EECEDDE992F}" srcOrd="0" destOrd="0" presId="urn:microsoft.com/office/officeart/2005/8/layout/chevron1"/>
    <dgm:cxn modelId="{750AA641-DE9A-9F43-8288-49C1F22903D3}" type="presParOf" srcId="{DD199130-3356-AA48-AE5B-7E6A5A216207}" destId="{0D1FE696-AB5F-734D-9842-55A92C55575B}"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1D884-3481-4125-B413-28D978BE311F}"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de-DE"/>
        </a:p>
      </dgm:t>
    </dgm:pt>
    <dgm:pt modelId="{68620C2A-C6F1-422F-AD40-2EAEDB6C9BCF}">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2013 </a:t>
          </a:r>
        </a:p>
      </dgm:t>
    </dgm:pt>
    <dgm:pt modelId="{44AEBF11-1C2C-4D48-A1B6-A6AC43F8047E}" type="sibTrans" cxnId="{EB5DCF88-8EBD-42EE-9727-5AAE1AF3598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0857E7BB-809A-4F55-A1B1-A6A34B52C538}" type="parTrans" cxnId="{EB5DCF88-8EBD-42EE-9727-5AAE1AF3598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96C19EC9-BA92-4B2C-A941-A166C59FC6DA}">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2014</a:t>
          </a:r>
        </a:p>
      </dgm:t>
    </dgm:pt>
    <dgm:pt modelId="{CDDA8932-C6F6-4B1F-9ADF-5B0779AFEBAC}" type="parTrans" cxnId="{66195076-B704-44A0-9FF4-ADD5D2E6BC21}">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99A2332B-7ACF-4434-8B2E-A5A962478101}" type="sibTrans" cxnId="{66195076-B704-44A0-9FF4-ADD5D2E6BC21}">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0652FBC-F047-44FC-A34C-AF9536CB4E63}">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2015</a:t>
          </a:r>
        </a:p>
      </dgm:t>
    </dgm:pt>
    <dgm:pt modelId="{CB767A70-FA64-4C2C-8057-7686EB6FFCFE}" type="parTrans" cxnId="{FD4EB2D5-E9C4-46AA-850F-8A234834CB2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06B13B8-1CB9-4158-A2D3-75D2C3EEE413}" type="sibTrans" cxnId="{FD4EB2D5-E9C4-46AA-850F-8A234834CB2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292688C3-C377-4523-9AAB-BDB26B4FB2D5}">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2016</a:t>
          </a:r>
        </a:p>
      </dgm:t>
    </dgm:pt>
    <dgm:pt modelId="{F5E155A6-0FFB-4A55-AAF8-CF4A0BD19341}" type="parTrans" cxnId="{F61587AD-1D6A-4150-80DD-FC55C7FF02F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057A2C9A-0275-4433-8AA6-0BB165CB0A7D}" type="sibTrans" cxnId="{F61587AD-1D6A-4150-80DD-FC55C7FF02F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F2A363D9-6ADF-4F28-8B4D-E3511CD1906B}">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2017</a:t>
          </a:r>
        </a:p>
      </dgm:t>
    </dgm:pt>
    <dgm:pt modelId="{1AC203DC-28E6-4E54-8EB7-A12B658B64F1}" type="parTrans" cxnId="{769EAC39-7CDA-4CEF-8CA1-4EA64FC9AFBD}">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47A2808-07FE-48B2-9FF0-6A718570CB8A}" type="sibTrans" cxnId="{769EAC39-7CDA-4CEF-8CA1-4EA64FC9AFBD}">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7F857F42-BAE4-441C-98F0-5C9FF60D38B8}">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2018</a:t>
          </a:r>
        </a:p>
      </dgm:t>
    </dgm:pt>
    <dgm:pt modelId="{70BE9BB4-929D-441D-8ECE-14E6CDEF08BB}" type="parTrans" cxnId="{FFFB3338-3F69-4C8F-BB51-9D634104D565}">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EAD1317D-9C39-4898-A508-9EB7CF7F570C}" type="sibTrans" cxnId="{FFFB3338-3F69-4C8F-BB51-9D634104D565}">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4526B98-102E-48A3-80BC-3FCEFE8047BF}">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2019</a:t>
          </a:r>
        </a:p>
      </dgm:t>
    </dgm:pt>
    <dgm:pt modelId="{49C9020E-C3B2-4004-A866-777C840A1864}" type="parTrans" cxnId="{582E4002-1DC3-4E76-BFB8-37A6B9EFACC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21DCF01C-3A56-4E5A-B284-4DB22B027241}" type="sibTrans" cxnId="{582E4002-1DC3-4E76-BFB8-37A6B9EFACC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6192624A-D80B-456E-9E34-991220A4DA6D}">
      <dgm:prSet/>
      <dgm:spPr/>
      <dgm:t>
        <a:bodyPr/>
        <a:lstStyle/>
        <a:p>
          <a:r>
            <a:rPr lang="de-DE" dirty="0" err="1">
              <a:latin typeface="Lato" panose="020F0502020204030203" pitchFamily="34" charset="0"/>
              <a:ea typeface="Lato" panose="020F0502020204030203" pitchFamily="34" charset="0"/>
              <a:cs typeface="Lato" panose="020F0502020204030203" pitchFamily="34" charset="0"/>
            </a:rPr>
            <a:t>Croatia</a:t>
          </a:r>
          <a:endParaRPr lang="de-DE" dirty="0">
            <a:latin typeface="Lato" panose="020F0502020204030203" pitchFamily="34" charset="0"/>
            <a:ea typeface="Lato" panose="020F0502020204030203" pitchFamily="34" charset="0"/>
            <a:cs typeface="Lato" panose="020F0502020204030203" pitchFamily="34" charset="0"/>
          </a:endParaRPr>
        </a:p>
      </dgm:t>
    </dgm:pt>
    <dgm:pt modelId="{095148E4-BAF7-42C3-BACC-F42BA4B25D9D}" type="parTrans" cxnId="{94C9D740-05DD-4E33-8AE3-245571F220E4}">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74D89BE-95B1-4DC2-92E0-E5160895C10C}" type="sibTrans" cxnId="{94C9D740-05DD-4E33-8AE3-245571F220E4}">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E6A56D8-101B-4F2F-B7B0-7668F0D72DF0}">
      <dgm:prSet/>
      <dgm:spPr/>
      <dgm:t>
        <a:bodyPr/>
        <a:lstStyle/>
        <a:p>
          <a:r>
            <a:rPr lang="de-DE" dirty="0">
              <a:latin typeface="Lato" panose="020F0502020204030203" pitchFamily="34" charset="0"/>
              <a:ea typeface="Lato" panose="020F0502020204030203" pitchFamily="34" charset="0"/>
              <a:cs typeface="Lato" panose="020F0502020204030203" pitchFamily="34" charset="0"/>
            </a:rPr>
            <a:t>Formal FEE </a:t>
          </a:r>
          <a:r>
            <a:rPr lang="de-DE" dirty="0" err="1">
              <a:latin typeface="Lato" panose="020F0502020204030203" pitchFamily="34" charset="0"/>
              <a:ea typeface="Lato" panose="020F0502020204030203" pitchFamily="34" charset="0"/>
              <a:cs typeface="Lato" panose="020F0502020204030203" pitchFamily="34" charset="0"/>
            </a:rPr>
            <a:t>EcoCampus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working</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group</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is</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set</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up</a:t>
          </a:r>
          <a:endParaRPr lang="de-DE" dirty="0">
            <a:latin typeface="Lato" panose="020F0502020204030203" pitchFamily="34" charset="0"/>
            <a:ea typeface="Lato" panose="020F0502020204030203" pitchFamily="34" charset="0"/>
            <a:cs typeface="Lato" panose="020F0502020204030203" pitchFamily="34" charset="0"/>
          </a:endParaRPr>
        </a:p>
      </dgm:t>
    </dgm:pt>
    <dgm:pt modelId="{FBA9DDAE-9EDE-4C7E-9AE4-3EC85405AA51}" type="parTrans" cxnId="{9F2B9A99-F5E1-4622-9463-7A2A3BD83A0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3887EC71-F4EE-4744-B0D5-A0A227EE696D}" type="sibTrans" cxnId="{9F2B9A99-F5E1-4622-9463-7A2A3BD83A07}">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CCED451F-DC3F-42D1-B4F3-C348736BBDC2}">
      <dgm:prSet/>
      <dgm:spPr/>
      <dgm:t>
        <a:bodyPr/>
        <a:lstStyle/>
        <a:p>
          <a:r>
            <a:rPr lang="en-US" dirty="0">
              <a:latin typeface="Lato" panose="020F0502020204030203" pitchFamily="34" charset="0"/>
              <a:ea typeface="Lato" panose="020F0502020204030203" pitchFamily="34" charset="0"/>
              <a:cs typeface="Lato" panose="020F0502020204030203" pitchFamily="34" charset="0"/>
            </a:rPr>
            <a:t>Pilot projects </a:t>
          </a:r>
          <a:r>
            <a:rPr lang="en-US" b="0" dirty="0">
              <a:latin typeface="Lato" panose="020F0502020204030203" pitchFamily="34" charset="0"/>
              <a:ea typeface="Lato" panose="020F0502020204030203" pitchFamily="34" charset="0"/>
              <a:cs typeface="Lato" panose="020F0502020204030203" pitchFamily="34" charset="0"/>
            </a:rPr>
            <a:t>Uganda, Malaysia </a:t>
          </a:r>
          <a:endParaRPr lang="de-DE" dirty="0">
            <a:latin typeface="Lato" panose="020F0502020204030203" pitchFamily="34" charset="0"/>
            <a:ea typeface="Lato" panose="020F0502020204030203" pitchFamily="34" charset="0"/>
            <a:cs typeface="Lato" panose="020F0502020204030203" pitchFamily="34" charset="0"/>
          </a:endParaRPr>
        </a:p>
      </dgm:t>
    </dgm:pt>
    <dgm:pt modelId="{86A67239-B96B-412E-92E8-E24B0C596D3C}" type="parTrans" cxnId="{30AA34A4-CD21-486D-B655-4DCA47889A7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8E2579D-0C44-412D-86DC-9E013E2DE8FE}" type="sibTrans" cxnId="{30AA34A4-CD21-486D-B655-4DCA47889A7B}">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C342CF83-2086-4827-A2E1-6D6EC0932564}">
      <dgm:prSet/>
      <dgm:spPr/>
      <dgm:t>
        <a:bodyPr/>
        <a:lstStyle/>
        <a:p>
          <a:r>
            <a:rPr lang="en-US" b="0" dirty="0">
              <a:latin typeface="Lato" panose="020F0502020204030203" pitchFamily="34" charset="0"/>
              <a:ea typeface="Lato" panose="020F0502020204030203" pitchFamily="34" charset="0"/>
              <a:cs typeface="Lato" panose="020F0502020204030203" pitchFamily="34" charset="0"/>
            </a:rPr>
            <a:t>Puerto Rico </a:t>
          </a:r>
          <a:endParaRPr lang="de-DE" b="0" dirty="0">
            <a:latin typeface="Lato" panose="020F0502020204030203" pitchFamily="34" charset="0"/>
            <a:ea typeface="Lato" panose="020F0502020204030203" pitchFamily="34" charset="0"/>
            <a:cs typeface="Lato" panose="020F0502020204030203" pitchFamily="34" charset="0"/>
          </a:endParaRPr>
        </a:p>
      </dgm:t>
    </dgm:pt>
    <dgm:pt modelId="{5CFB4074-0C69-4D58-9823-8DC291342564}" type="parTrans" cxnId="{77D93586-88A9-4CEE-9B76-C62809F64262}">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7C7EBCA-E975-42BD-BA17-5822256A6A1D}" type="sibTrans" cxnId="{77D93586-88A9-4CEE-9B76-C62809F64262}">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DF28380F-833E-46A1-BACC-0231084371FD}">
      <dgm:prSet/>
      <dgm:spPr/>
      <dgm:t>
        <a:bodyPr/>
        <a:lstStyle/>
        <a:p>
          <a:r>
            <a:rPr lang="de-DE" b="0" noProof="0" dirty="0">
              <a:latin typeface="Lato" panose="020F0502020204030203" pitchFamily="34" charset="0"/>
              <a:ea typeface="Lato" panose="020F0502020204030203" pitchFamily="34" charset="0"/>
              <a:cs typeface="Lato" panose="020F0502020204030203" pitchFamily="34" charset="0"/>
            </a:rPr>
            <a:t>USA </a:t>
          </a:r>
          <a:r>
            <a:rPr lang="de-DE" b="0" noProof="0" dirty="0" err="1">
              <a:latin typeface="Lato" panose="020F0502020204030203" pitchFamily="34" charset="0"/>
              <a:ea typeface="Lato" panose="020F0502020204030203" pitchFamily="34" charset="0"/>
              <a:cs typeface="Lato" panose="020F0502020204030203" pitchFamily="34" charset="0"/>
            </a:rPr>
            <a:t>and</a:t>
          </a:r>
          <a:r>
            <a:rPr lang="de-DE" b="0" noProof="0" dirty="0">
              <a:latin typeface="Lato" panose="020F0502020204030203" pitchFamily="34" charset="0"/>
              <a:ea typeface="Lato" panose="020F0502020204030203" pitchFamily="34" charset="0"/>
              <a:cs typeface="Lato" panose="020F0502020204030203" pitchFamily="34" charset="0"/>
            </a:rPr>
            <a:t> England </a:t>
          </a:r>
          <a:r>
            <a:rPr lang="de-DE" b="0" noProof="0" dirty="0" err="1">
              <a:latin typeface="Lato" panose="020F0502020204030203" pitchFamily="34" charset="0"/>
              <a:ea typeface="Lato" panose="020F0502020204030203" pitchFamily="34" charset="0"/>
              <a:cs typeface="Lato" panose="020F0502020204030203" pitchFamily="34" charset="0"/>
            </a:rPr>
            <a:t>launch</a:t>
          </a:r>
          <a:r>
            <a:rPr lang="de-DE" b="0" noProof="0" dirty="0">
              <a:latin typeface="Lato" panose="020F0502020204030203" pitchFamily="34" charset="0"/>
              <a:ea typeface="Lato" panose="020F0502020204030203" pitchFamily="34" charset="0"/>
              <a:cs typeface="Lato" panose="020F0502020204030203" pitchFamily="34" charset="0"/>
            </a:rPr>
            <a:t> </a:t>
          </a:r>
          <a:r>
            <a:rPr lang="de-DE" b="0" noProof="0" dirty="0" err="1">
              <a:latin typeface="Lato" panose="020F0502020204030203" pitchFamily="34" charset="0"/>
              <a:ea typeface="Lato" panose="020F0502020204030203" pitchFamily="34" charset="0"/>
              <a:cs typeface="Lato" panose="020F0502020204030203" pitchFamily="34" charset="0"/>
            </a:rPr>
            <a:t>the</a:t>
          </a:r>
          <a:r>
            <a:rPr lang="de-DE" b="0" noProof="0" dirty="0">
              <a:latin typeface="Lato" panose="020F0502020204030203" pitchFamily="34" charset="0"/>
              <a:ea typeface="Lato" panose="020F0502020204030203" pitchFamily="34" charset="0"/>
              <a:cs typeface="Lato" panose="020F0502020204030203" pitchFamily="34" charset="0"/>
            </a:rPr>
            <a:t> FEE </a:t>
          </a:r>
          <a:r>
            <a:rPr lang="de-DE" b="0" noProof="0" dirty="0" err="1">
              <a:latin typeface="Lato" panose="020F0502020204030203" pitchFamily="34" charset="0"/>
              <a:ea typeface="Lato" panose="020F0502020204030203" pitchFamily="34" charset="0"/>
              <a:cs typeface="Lato" panose="020F0502020204030203" pitchFamily="34" charset="0"/>
            </a:rPr>
            <a:t>EcoCampus</a:t>
          </a:r>
          <a:endParaRPr lang="de-DE" b="0" noProof="0" dirty="0">
            <a:latin typeface="Lato" panose="020F0502020204030203" pitchFamily="34" charset="0"/>
            <a:ea typeface="Lato" panose="020F0502020204030203" pitchFamily="34" charset="0"/>
            <a:cs typeface="Lato" panose="020F0502020204030203" pitchFamily="34" charset="0"/>
          </a:endParaRPr>
        </a:p>
      </dgm:t>
    </dgm:pt>
    <dgm:pt modelId="{75E79D85-5F04-415C-9A6B-F571C7FBF517}" type="parTrans" cxnId="{4AAA007B-CD0D-4FA5-94F2-AE08186E57C0}">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5985A49C-1763-4A0F-97EF-12CE7CC18ED5}" type="sibTrans" cxnId="{4AAA007B-CD0D-4FA5-94F2-AE08186E57C0}">
      <dgm:prSet/>
      <dgm:spPr/>
      <dgm:t>
        <a:bodyPr/>
        <a:lstStyle/>
        <a:p>
          <a:endParaRPr lang="de-DE">
            <a:latin typeface="Lato" panose="020F0502020204030203" pitchFamily="34" charset="0"/>
            <a:ea typeface="Lato" panose="020F0502020204030203" pitchFamily="34" charset="0"/>
            <a:cs typeface="Lato" panose="020F0502020204030203" pitchFamily="34" charset="0"/>
          </a:endParaRPr>
        </a:p>
      </dgm:t>
    </dgm:pt>
    <dgm:pt modelId="{43E8B539-C8B3-1046-93F7-237ECD470215}">
      <dgm:prSet phldrT="[Text]"/>
      <dgm:spPr/>
      <dgm:t>
        <a:bodyPr/>
        <a:lstStyle/>
        <a:p>
          <a:r>
            <a:rPr lang="de-DE" dirty="0">
              <a:latin typeface="Lato" panose="020F0502020204030203" pitchFamily="34" charset="0"/>
              <a:ea typeface="Lato" panose="020F0502020204030203" pitchFamily="34" charset="0"/>
              <a:cs typeface="Lato" panose="020F0502020204030203" pitchFamily="34" charset="0"/>
            </a:rPr>
            <a:t>Spain</a:t>
          </a:r>
        </a:p>
      </dgm:t>
    </dgm:pt>
    <dgm:pt modelId="{CD0CCD66-9C9B-C84D-90D3-C41099A94434}" type="parTrans" cxnId="{49ADD1C4-DDDA-7C4F-9A2E-36B5B1BAEC6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78CAA50-E415-2F42-BB0B-D868FF9DF006}" type="sibTrans" cxnId="{49ADD1C4-DDDA-7C4F-9A2E-36B5B1BAEC6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79B4198-E159-6D47-8DD0-3CB10AA232A7}">
      <dgm:prSet/>
      <dgm:spPr/>
      <dgm:t>
        <a:bodyPr/>
        <a:lstStyle/>
        <a:p>
          <a:r>
            <a:rPr lang="de-DE">
              <a:latin typeface="Lato" panose="020F0502020204030203" pitchFamily="34" charset="0"/>
              <a:ea typeface="Lato" panose="020F0502020204030203" pitchFamily="34" charset="0"/>
              <a:cs typeface="Lato" panose="020F0502020204030203" pitchFamily="34" charset="0"/>
            </a:rPr>
            <a:t>Singapore</a:t>
          </a:r>
          <a:endParaRPr lang="de-DE" dirty="0">
            <a:latin typeface="Lato" panose="020F0502020204030203" pitchFamily="34" charset="0"/>
            <a:ea typeface="Lato" panose="020F0502020204030203" pitchFamily="34" charset="0"/>
            <a:cs typeface="Lato" panose="020F0502020204030203" pitchFamily="34" charset="0"/>
          </a:endParaRPr>
        </a:p>
      </dgm:t>
    </dgm:pt>
    <dgm:pt modelId="{7D9101E8-68A1-A44D-A5EB-7E3D3ACD8225}" type="parTrans" cxnId="{696AB333-C643-5A44-B8C2-4FDD6CF1F72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37DD5E2-5AC8-D449-A840-A8E96833A347}" type="sibTrans" cxnId="{696AB333-C643-5A44-B8C2-4FDD6CF1F725}">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5ADA72EE-B378-6945-9DB0-DEE338EF7637}">
      <dgm:prSet/>
      <dgm:spPr/>
      <dgm:t>
        <a:bodyPr/>
        <a:lstStyle/>
        <a:p>
          <a:r>
            <a:rPr lang="de-DE">
              <a:latin typeface="Lato" panose="020F0502020204030203" pitchFamily="34" charset="0"/>
              <a:ea typeface="Lato" panose="020F0502020204030203" pitchFamily="34" charset="0"/>
              <a:cs typeface="Lato" panose="020F0502020204030203" pitchFamily="34" charset="0"/>
            </a:rPr>
            <a:t>Bermuda</a:t>
          </a:r>
          <a:endParaRPr lang="de-DE" dirty="0">
            <a:latin typeface="Lato" panose="020F0502020204030203" pitchFamily="34" charset="0"/>
            <a:ea typeface="Lato" panose="020F0502020204030203" pitchFamily="34" charset="0"/>
            <a:cs typeface="Lato" panose="020F0502020204030203" pitchFamily="34" charset="0"/>
          </a:endParaRPr>
        </a:p>
      </dgm:t>
    </dgm:pt>
    <dgm:pt modelId="{9D5D92A4-03F4-5148-8B81-C769A8E06499}" type="parTrans" cxnId="{4AD6EB6A-1E00-A243-923C-3AB0F950589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BD35707-2324-904C-8866-C2155F371622}" type="sibTrans" cxnId="{4AD6EB6A-1E00-A243-923C-3AB0F950589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EA07A60-9698-AE49-825E-6FCBE0D45E05}">
      <dgm:prSet/>
      <dgm:spPr/>
      <dgm:t>
        <a:bodyPr/>
        <a:lstStyle/>
        <a:p>
          <a:r>
            <a:rPr lang="de-DE">
              <a:latin typeface="Lato" panose="020F0502020204030203" pitchFamily="34" charset="0"/>
              <a:ea typeface="Lato" panose="020F0502020204030203" pitchFamily="34" charset="0"/>
              <a:cs typeface="Lato" panose="020F0502020204030203" pitchFamily="34" charset="0"/>
            </a:rPr>
            <a:t>The First International Meeting of FEE EcoCampus is held in Lisbon, several other countries join via live stream</a:t>
          </a:r>
          <a:endParaRPr lang="de-DE" dirty="0">
            <a:latin typeface="Lato" panose="020F0502020204030203" pitchFamily="34" charset="0"/>
            <a:ea typeface="Lato" panose="020F0502020204030203" pitchFamily="34" charset="0"/>
            <a:cs typeface="Lato" panose="020F0502020204030203" pitchFamily="34" charset="0"/>
          </a:endParaRPr>
        </a:p>
      </dgm:t>
    </dgm:pt>
    <dgm:pt modelId="{9C2B2B1D-40C6-4C49-BEF0-7B1C6888890C}" type="parTrans" cxnId="{D890E4E5-B457-8841-B50D-0BBD6CF1BE7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A29B5D5-7DCC-034D-A452-BF05DD415EF2}" type="sibTrans" cxnId="{D890E4E5-B457-8841-B50D-0BBD6CF1BE7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9003EC0-7AAB-4847-B874-8225AD27E2DE}">
      <dgm:prSet/>
      <dgm:spPr/>
      <dgm:t>
        <a:bodyPr/>
        <a:lstStyle/>
        <a:p>
          <a:r>
            <a:rPr lang="en-US" dirty="0">
              <a:latin typeface="Lato" panose="020F0502020204030203" pitchFamily="34" charset="0"/>
              <a:ea typeface="Lato" panose="020F0502020204030203" pitchFamily="34" charset="0"/>
              <a:cs typeface="Lato" panose="020F0502020204030203" pitchFamily="34" charset="0"/>
            </a:rPr>
            <a:t>FEE </a:t>
          </a:r>
          <a:r>
            <a:rPr lang="en-US" dirty="0" err="1">
              <a:latin typeface="Lato" panose="020F0502020204030203" pitchFamily="34" charset="0"/>
              <a:ea typeface="Lato" panose="020F0502020204030203" pitchFamily="34" charset="0"/>
              <a:cs typeface="Lato" panose="020F0502020204030203" pitchFamily="34" charset="0"/>
            </a:rPr>
            <a:t>EcoCampus</a:t>
          </a:r>
          <a:r>
            <a:rPr lang="en-US" dirty="0">
              <a:latin typeface="Lato" panose="020F0502020204030203" pitchFamily="34" charset="0"/>
              <a:ea typeface="Lato" panose="020F0502020204030203" pitchFamily="34" charset="0"/>
              <a:cs typeface="Lato" panose="020F0502020204030203" pitchFamily="34" charset="0"/>
            </a:rPr>
            <a:t> is one of the tertiary education sustainability networks that forms a Global Alliance</a:t>
          </a:r>
          <a:endParaRPr lang="de-DE" dirty="0">
            <a:latin typeface="Lato" panose="020F0502020204030203" pitchFamily="34" charset="0"/>
            <a:ea typeface="Lato" panose="020F0502020204030203" pitchFamily="34" charset="0"/>
            <a:cs typeface="Lato" panose="020F0502020204030203" pitchFamily="34" charset="0"/>
          </a:endParaRPr>
        </a:p>
      </dgm:t>
    </dgm:pt>
    <dgm:pt modelId="{3891D859-BD7C-8348-A69D-94E257093C58}" type="parTrans" cxnId="{8954EE66-73D7-4E44-914C-12EA09AF51E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1105C7D-0714-A945-A618-173860888234}" type="sibTrans" cxnId="{8954EE66-73D7-4E44-914C-12EA09AF51E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35AD221-8D1A-CC4A-950F-0E307769D4C5}">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Cork University Hospital (CUH) in Ireland is the first hospital in the world to be awarded the Green Flag.</a:t>
          </a:r>
          <a:endParaRPr lang="de-DE" dirty="0">
            <a:latin typeface="Lato" panose="020F0502020204030203" pitchFamily="34" charset="0"/>
            <a:ea typeface="Lato" panose="020F0502020204030203" pitchFamily="34" charset="0"/>
            <a:cs typeface="Lato" panose="020F0502020204030203" pitchFamily="34" charset="0"/>
          </a:endParaRPr>
        </a:p>
      </dgm:t>
    </dgm:pt>
    <dgm:pt modelId="{D1E7D777-AA59-6244-AE33-FE15986C9C2D}" type="parTrans" cxnId="{4EC4232A-4A85-5945-8983-E46ED8AF506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16A8B478-DF4F-C648-AB45-8D9D3C0EE255}" type="sibTrans" cxnId="{4EC4232A-4A85-5945-8983-E46ED8AF506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2314BC6-1C66-42F2-BBED-5932D0951853}" type="pres">
      <dgm:prSet presAssocID="{D461D884-3481-4125-B413-28D978BE311F}" presName="Name0" presStyleCnt="0">
        <dgm:presLayoutVars>
          <dgm:dir/>
          <dgm:animLvl val="lvl"/>
          <dgm:resizeHandles val="exact"/>
        </dgm:presLayoutVars>
      </dgm:prSet>
      <dgm:spPr/>
    </dgm:pt>
    <dgm:pt modelId="{976F1D06-DC4E-4D97-87A3-E0FFF56D77CC}" type="pres">
      <dgm:prSet presAssocID="{68620C2A-C6F1-422F-AD40-2EAEDB6C9BCF}" presName="composite" presStyleCnt="0"/>
      <dgm:spPr/>
    </dgm:pt>
    <dgm:pt modelId="{ADD79197-5615-445F-874B-7D422C7EF553}" type="pres">
      <dgm:prSet presAssocID="{68620C2A-C6F1-422F-AD40-2EAEDB6C9BCF}" presName="parTx" presStyleLbl="node1" presStyleIdx="0" presStyleCnt="7">
        <dgm:presLayoutVars>
          <dgm:chMax val="0"/>
          <dgm:chPref val="0"/>
          <dgm:bulletEnabled val="1"/>
        </dgm:presLayoutVars>
      </dgm:prSet>
      <dgm:spPr>
        <a:prstGeom prst="homePlate">
          <a:avLst/>
        </a:prstGeom>
      </dgm:spPr>
    </dgm:pt>
    <dgm:pt modelId="{4C5087FB-6FE0-4DEB-B673-65CD0B00F1AE}" type="pres">
      <dgm:prSet presAssocID="{68620C2A-C6F1-422F-AD40-2EAEDB6C9BCF}" presName="desTx" presStyleLbl="revTx" presStyleIdx="0" presStyleCnt="7">
        <dgm:presLayoutVars>
          <dgm:bulletEnabled val="1"/>
        </dgm:presLayoutVars>
      </dgm:prSet>
      <dgm:spPr/>
    </dgm:pt>
    <dgm:pt modelId="{3DFFCEC9-645D-481F-BE1F-5B8F49363ACB}" type="pres">
      <dgm:prSet presAssocID="{44AEBF11-1C2C-4D48-A1B6-A6AC43F8047E}" presName="space" presStyleCnt="0"/>
      <dgm:spPr/>
    </dgm:pt>
    <dgm:pt modelId="{FBF13C04-B1CB-4D79-904F-A6E8FDE30045}" type="pres">
      <dgm:prSet presAssocID="{96C19EC9-BA92-4B2C-A941-A166C59FC6DA}" presName="composite" presStyleCnt="0"/>
      <dgm:spPr/>
    </dgm:pt>
    <dgm:pt modelId="{E9550C02-31C7-47A8-85E5-9F3548521209}" type="pres">
      <dgm:prSet presAssocID="{96C19EC9-BA92-4B2C-A941-A166C59FC6DA}" presName="parTx" presStyleLbl="node1" presStyleIdx="1" presStyleCnt="7">
        <dgm:presLayoutVars>
          <dgm:chMax val="0"/>
          <dgm:chPref val="0"/>
          <dgm:bulletEnabled val="1"/>
        </dgm:presLayoutVars>
      </dgm:prSet>
      <dgm:spPr/>
    </dgm:pt>
    <dgm:pt modelId="{433659F4-EC1E-48E0-BF8A-680249D2AF59}" type="pres">
      <dgm:prSet presAssocID="{96C19EC9-BA92-4B2C-A941-A166C59FC6DA}" presName="desTx" presStyleLbl="revTx" presStyleIdx="1" presStyleCnt="7">
        <dgm:presLayoutVars>
          <dgm:bulletEnabled val="1"/>
        </dgm:presLayoutVars>
      </dgm:prSet>
      <dgm:spPr/>
    </dgm:pt>
    <dgm:pt modelId="{4197967B-D284-4A81-B44E-45BA0B20E1E5}" type="pres">
      <dgm:prSet presAssocID="{99A2332B-7ACF-4434-8B2E-A5A962478101}" presName="space" presStyleCnt="0"/>
      <dgm:spPr/>
    </dgm:pt>
    <dgm:pt modelId="{09FF1B9A-5E9B-42C4-82D6-915CD3140F4A}" type="pres">
      <dgm:prSet presAssocID="{30652FBC-F047-44FC-A34C-AF9536CB4E63}" presName="composite" presStyleCnt="0"/>
      <dgm:spPr/>
    </dgm:pt>
    <dgm:pt modelId="{FCD2254F-D26E-49EF-9E5E-96E749A04DE4}" type="pres">
      <dgm:prSet presAssocID="{30652FBC-F047-44FC-A34C-AF9536CB4E63}" presName="parTx" presStyleLbl="node1" presStyleIdx="2" presStyleCnt="7">
        <dgm:presLayoutVars>
          <dgm:chMax val="0"/>
          <dgm:chPref val="0"/>
          <dgm:bulletEnabled val="1"/>
        </dgm:presLayoutVars>
      </dgm:prSet>
      <dgm:spPr/>
    </dgm:pt>
    <dgm:pt modelId="{28E74F43-8E4F-41B9-A2C5-0DF71CA7ECBC}" type="pres">
      <dgm:prSet presAssocID="{30652FBC-F047-44FC-A34C-AF9536CB4E63}" presName="desTx" presStyleLbl="revTx" presStyleIdx="2" presStyleCnt="7">
        <dgm:presLayoutVars>
          <dgm:bulletEnabled val="1"/>
        </dgm:presLayoutVars>
      </dgm:prSet>
      <dgm:spPr/>
    </dgm:pt>
    <dgm:pt modelId="{D35E21F6-8D8B-4F5D-ACB6-71169362DD6C}" type="pres">
      <dgm:prSet presAssocID="{306B13B8-1CB9-4158-A2D3-75D2C3EEE413}" presName="space" presStyleCnt="0"/>
      <dgm:spPr/>
    </dgm:pt>
    <dgm:pt modelId="{1903266B-3C6D-452E-B2AF-FF6562338450}" type="pres">
      <dgm:prSet presAssocID="{292688C3-C377-4523-9AAB-BDB26B4FB2D5}" presName="composite" presStyleCnt="0"/>
      <dgm:spPr/>
    </dgm:pt>
    <dgm:pt modelId="{D1BA91FC-8785-4EAC-BDAB-7DA9BE0DF015}" type="pres">
      <dgm:prSet presAssocID="{292688C3-C377-4523-9AAB-BDB26B4FB2D5}" presName="parTx" presStyleLbl="node1" presStyleIdx="3" presStyleCnt="7">
        <dgm:presLayoutVars>
          <dgm:chMax val="0"/>
          <dgm:chPref val="0"/>
          <dgm:bulletEnabled val="1"/>
        </dgm:presLayoutVars>
      </dgm:prSet>
      <dgm:spPr/>
    </dgm:pt>
    <dgm:pt modelId="{19597C10-F65D-4DD0-A3C4-D9D83F0DC41B}" type="pres">
      <dgm:prSet presAssocID="{292688C3-C377-4523-9AAB-BDB26B4FB2D5}" presName="desTx" presStyleLbl="revTx" presStyleIdx="3" presStyleCnt="7">
        <dgm:presLayoutVars>
          <dgm:bulletEnabled val="1"/>
        </dgm:presLayoutVars>
      </dgm:prSet>
      <dgm:spPr/>
    </dgm:pt>
    <dgm:pt modelId="{41A4DF41-32B8-456A-B475-8BA88F60736A}" type="pres">
      <dgm:prSet presAssocID="{057A2C9A-0275-4433-8AA6-0BB165CB0A7D}" presName="space" presStyleCnt="0"/>
      <dgm:spPr/>
    </dgm:pt>
    <dgm:pt modelId="{4EB49CE1-B012-431E-9941-F5A02F2530D3}" type="pres">
      <dgm:prSet presAssocID="{F2A363D9-6ADF-4F28-8B4D-E3511CD1906B}" presName="composite" presStyleCnt="0"/>
      <dgm:spPr/>
    </dgm:pt>
    <dgm:pt modelId="{E446DE7E-105B-47CE-A1AF-C0C436D01A56}" type="pres">
      <dgm:prSet presAssocID="{F2A363D9-6ADF-4F28-8B4D-E3511CD1906B}" presName="parTx" presStyleLbl="node1" presStyleIdx="4" presStyleCnt="7">
        <dgm:presLayoutVars>
          <dgm:chMax val="0"/>
          <dgm:chPref val="0"/>
          <dgm:bulletEnabled val="1"/>
        </dgm:presLayoutVars>
      </dgm:prSet>
      <dgm:spPr/>
    </dgm:pt>
    <dgm:pt modelId="{DFD8AFD7-4A71-4721-BF05-36919E0E2937}" type="pres">
      <dgm:prSet presAssocID="{F2A363D9-6ADF-4F28-8B4D-E3511CD1906B}" presName="desTx" presStyleLbl="revTx" presStyleIdx="4" presStyleCnt="7">
        <dgm:presLayoutVars>
          <dgm:bulletEnabled val="1"/>
        </dgm:presLayoutVars>
      </dgm:prSet>
      <dgm:spPr/>
    </dgm:pt>
    <dgm:pt modelId="{9F5B5393-9B8F-4C26-8542-C5ACF719EE97}" type="pres">
      <dgm:prSet presAssocID="{D47A2808-07FE-48B2-9FF0-6A718570CB8A}" presName="space" presStyleCnt="0"/>
      <dgm:spPr/>
    </dgm:pt>
    <dgm:pt modelId="{7EB1D11E-FDB8-474B-9F60-BEAD0A5CACAB}" type="pres">
      <dgm:prSet presAssocID="{7F857F42-BAE4-441C-98F0-5C9FF60D38B8}" presName="composite" presStyleCnt="0"/>
      <dgm:spPr/>
    </dgm:pt>
    <dgm:pt modelId="{2AEF6CDA-0233-49BC-9126-C766922218D7}" type="pres">
      <dgm:prSet presAssocID="{7F857F42-BAE4-441C-98F0-5C9FF60D38B8}" presName="parTx" presStyleLbl="node1" presStyleIdx="5" presStyleCnt="7">
        <dgm:presLayoutVars>
          <dgm:chMax val="0"/>
          <dgm:chPref val="0"/>
          <dgm:bulletEnabled val="1"/>
        </dgm:presLayoutVars>
      </dgm:prSet>
      <dgm:spPr/>
    </dgm:pt>
    <dgm:pt modelId="{C952AA27-E7A5-4EE2-BBC8-0C15139036EA}" type="pres">
      <dgm:prSet presAssocID="{7F857F42-BAE4-441C-98F0-5C9FF60D38B8}" presName="desTx" presStyleLbl="revTx" presStyleIdx="5" presStyleCnt="7">
        <dgm:presLayoutVars>
          <dgm:bulletEnabled val="1"/>
        </dgm:presLayoutVars>
      </dgm:prSet>
      <dgm:spPr/>
    </dgm:pt>
    <dgm:pt modelId="{29F2DDBE-E38A-4502-816D-7B96031A354A}" type="pres">
      <dgm:prSet presAssocID="{EAD1317D-9C39-4898-A508-9EB7CF7F570C}" presName="space" presStyleCnt="0"/>
      <dgm:spPr/>
    </dgm:pt>
    <dgm:pt modelId="{542EA994-0108-4425-A4E9-D7CBA95948F3}" type="pres">
      <dgm:prSet presAssocID="{44526B98-102E-48A3-80BC-3FCEFE8047BF}" presName="composite" presStyleCnt="0"/>
      <dgm:spPr/>
    </dgm:pt>
    <dgm:pt modelId="{F41B7554-1DBA-49D5-BEDE-C994D397BA45}" type="pres">
      <dgm:prSet presAssocID="{44526B98-102E-48A3-80BC-3FCEFE8047BF}" presName="parTx" presStyleLbl="node1" presStyleIdx="6" presStyleCnt="7">
        <dgm:presLayoutVars>
          <dgm:chMax val="0"/>
          <dgm:chPref val="0"/>
          <dgm:bulletEnabled val="1"/>
        </dgm:presLayoutVars>
      </dgm:prSet>
      <dgm:spPr/>
    </dgm:pt>
    <dgm:pt modelId="{40AEE993-3C16-4676-A307-BF09BA4EFF97}" type="pres">
      <dgm:prSet presAssocID="{44526B98-102E-48A3-80BC-3FCEFE8047BF}" presName="desTx" presStyleLbl="revTx" presStyleIdx="6" presStyleCnt="7">
        <dgm:presLayoutVars>
          <dgm:bulletEnabled val="1"/>
        </dgm:presLayoutVars>
      </dgm:prSet>
      <dgm:spPr/>
    </dgm:pt>
  </dgm:ptLst>
  <dgm:cxnLst>
    <dgm:cxn modelId="{582E4002-1DC3-4E76-BFB8-37A6B9EFACC7}" srcId="{D461D884-3481-4125-B413-28D978BE311F}" destId="{44526B98-102E-48A3-80BC-3FCEFE8047BF}" srcOrd="6" destOrd="0" parTransId="{49C9020E-C3B2-4004-A866-777C840A1864}" sibTransId="{21DCF01C-3A56-4E5A-B284-4DB22B027241}"/>
    <dgm:cxn modelId="{88121706-5CD3-FF44-AC25-39035D223C6C}" type="presOf" srcId="{079B4198-E159-6D47-8DD0-3CB10AA232A7}" destId="{4C5087FB-6FE0-4DEB-B673-65CD0B00F1AE}" srcOrd="0" destOrd="1" presId="urn:microsoft.com/office/officeart/2005/8/layout/chevron1"/>
    <dgm:cxn modelId="{8BF07D11-1041-E744-84D4-A436F5CCED78}" type="presOf" srcId="{9EA07A60-9698-AE49-825E-6FCBE0D45E05}" destId="{4C5087FB-6FE0-4DEB-B673-65CD0B00F1AE}" srcOrd="0" destOrd="3" presId="urn:microsoft.com/office/officeart/2005/8/layout/chevron1"/>
    <dgm:cxn modelId="{4EC4232A-4A85-5945-8983-E46ED8AF506D}" srcId="{292688C3-C377-4523-9AAB-BDB26B4FB2D5}" destId="{935AD221-8D1A-CC4A-950F-0E307769D4C5}" srcOrd="0" destOrd="0" parTransId="{D1E7D777-AA59-6244-AE33-FE15986C9C2D}" sibTransId="{16A8B478-DF4F-C648-AB45-8D9D3C0EE255}"/>
    <dgm:cxn modelId="{4AF15F2B-F7EA-47C1-B1B0-2B203A90BED7}" type="presOf" srcId="{292688C3-C377-4523-9AAB-BDB26B4FB2D5}" destId="{D1BA91FC-8785-4EAC-BDAB-7DA9BE0DF015}" srcOrd="0" destOrd="0" presId="urn:microsoft.com/office/officeart/2005/8/layout/chevron1"/>
    <dgm:cxn modelId="{696AB333-C643-5A44-B8C2-4FDD6CF1F725}" srcId="{68620C2A-C6F1-422F-AD40-2EAEDB6C9BCF}" destId="{079B4198-E159-6D47-8DD0-3CB10AA232A7}" srcOrd="1" destOrd="0" parTransId="{7D9101E8-68A1-A44D-A5EB-7E3D3ACD8225}" sibTransId="{A37DD5E2-5AC8-D449-A840-A8E96833A347}"/>
    <dgm:cxn modelId="{FFFB3338-3F69-4C8F-BB51-9D634104D565}" srcId="{D461D884-3481-4125-B413-28D978BE311F}" destId="{7F857F42-BAE4-441C-98F0-5C9FF60D38B8}" srcOrd="5" destOrd="0" parTransId="{70BE9BB4-929D-441D-8ECE-14E6CDEF08BB}" sibTransId="{EAD1317D-9C39-4898-A508-9EB7CF7F570C}"/>
    <dgm:cxn modelId="{769EAC39-7CDA-4CEF-8CA1-4EA64FC9AFBD}" srcId="{D461D884-3481-4125-B413-28D978BE311F}" destId="{F2A363D9-6ADF-4F28-8B4D-E3511CD1906B}" srcOrd="4" destOrd="0" parTransId="{1AC203DC-28E6-4E54-8EB7-A12B658B64F1}" sibTransId="{D47A2808-07FE-48B2-9FF0-6A718570CB8A}"/>
    <dgm:cxn modelId="{E5C1E33D-D5A5-4961-B402-BC185656CE0A}" type="presOf" srcId="{D461D884-3481-4125-B413-28D978BE311F}" destId="{82314BC6-1C66-42F2-BBED-5932D0951853}" srcOrd="0" destOrd="0" presId="urn:microsoft.com/office/officeart/2005/8/layout/chevron1"/>
    <dgm:cxn modelId="{94C9D740-05DD-4E33-8AE3-245571F220E4}" srcId="{96C19EC9-BA92-4B2C-A941-A166C59FC6DA}" destId="{6192624A-D80B-456E-9E34-991220A4DA6D}" srcOrd="0" destOrd="0" parTransId="{095148E4-BAF7-42C3-BACC-F42BA4B25D9D}" sibTransId="{374D89BE-95B1-4DC2-92E0-E5160895C10C}"/>
    <dgm:cxn modelId="{718E4B45-D718-4151-85FC-6667AFB41941}" type="presOf" srcId="{C342CF83-2086-4827-A2E1-6D6EC0932564}" destId="{C952AA27-E7A5-4EE2-BBC8-0C15139036EA}" srcOrd="0" destOrd="0" presId="urn:microsoft.com/office/officeart/2005/8/layout/chevron1"/>
    <dgm:cxn modelId="{A4FA704A-809D-BE42-86CB-CEEE0DEF3F5C}" type="presOf" srcId="{5ADA72EE-B378-6945-9DB0-DEE338EF7637}" destId="{4C5087FB-6FE0-4DEB-B673-65CD0B00F1AE}" srcOrd="0" destOrd="2" presId="urn:microsoft.com/office/officeart/2005/8/layout/chevron1"/>
    <dgm:cxn modelId="{54BBC162-7771-4D9F-B8E4-D66796ED9382}" type="presOf" srcId="{68620C2A-C6F1-422F-AD40-2EAEDB6C9BCF}" destId="{ADD79197-5615-445F-874B-7D422C7EF553}" srcOrd="0" destOrd="0" presId="urn:microsoft.com/office/officeart/2005/8/layout/chevron1"/>
    <dgm:cxn modelId="{8954EE66-73D7-4E44-914C-12EA09AF51E3}" srcId="{30652FBC-F047-44FC-A34C-AF9536CB4E63}" destId="{A9003EC0-7AAB-4847-B874-8225AD27E2DE}" srcOrd="1" destOrd="0" parTransId="{3891D859-BD7C-8348-A69D-94E257093C58}" sibTransId="{11105C7D-0714-A945-A618-173860888234}"/>
    <dgm:cxn modelId="{4AD6EB6A-1E00-A243-923C-3AB0F9505893}" srcId="{68620C2A-C6F1-422F-AD40-2EAEDB6C9BCF}" destId="{5ADA72EE-B378-6945-9DB0-DEE338EF7637}" srcOrd="2" destOrd="0" parTransId="{9D5D92A4-03F4-5148-8B81-C769A8E06499}" sibTransId="{9BD35707-2324-904C-8866-C2155F371622}"/>
    <dgm:cxn modelId="{81E27472-5078-4761-80A9-AD4D60448497}" type="presOf" srcId="{30652FBC-F047-44FC-A34C-AF9536CB4E63}" destId="{FCD2254F-D26E-49EF-9E5E-96E749A04DE4}" srcOrd="0" destOrd="0" presId="urn:microsoft.com/office/officeart/2005/8/layout/chevron1"/>
    <dgm:cxn modelId="{FAB43075-DC1D-4E4C-A72E-0EFFE93E9174}" type="presOf" srcId="{6192624A-D80B-456E-9E34-991220A4DA6D}" destId="{433659F4-EC1E-48E0-BF8A-680249D2AF59}" srcOrd="0" destOrd="0" presId="urn:microsoft.com/office/officeart/2005/8/layout/chevron1"/>
    <dgm:cxn modelId="{66195076-B704-44A0-9FF4-ADD5D2E6BC21}" srcId="{D461D884-3481-4125-B413-28D978BE311F}" destId="{96C19EC9-BA92-4B2C-A941-A166C59FC6DA}" srcOrd="1" destOrd="0" parTransId="{CDDA8932-C6F6-4B1F-9ADF-5B0779AFEBAC}" sibTransId="{99A2332B-7ACF-4434-8B2E-A5A962478101}"/>
    <dgm:cxn modelId="{0C667378-DFB0-4F51-BC3E-07F665AFE2F4}" type="presOf" srcId="{7F857F42-BAE4-441C-98F0-5C9FF60D38B8}" destId="{2AEF6CDA-0233-49BC-9126-C766922218D7}" srcOrd="0" destOrd="0" presId="urn:microsoft.com/office/officeart/2005/8/layout/chevron1"/>
    <dgm:cxn modelId="{4AAA007B-CD0D-4FA5-94F2-AE08186E57C0}" srcId="{44526B98-102E-48A3-80BC-3FCEFE8047BF}" destId="{DF28380F-833E-46A1-BACC-0231084371FD}" srcOrd="0" destOrd="0" parTransId="{75E79D85-5F04-415C-9A6B-F571C7FBF517}" sibTransId="{5985A49C-1763-4A0F-97EF-12CE7CC18ED5}"/>
    <dgm:cxn modelId="{78BD4882-C3D1-42F1-96ED-5B0F6CDD8F0A}" type="presOf" srcId="{DE6A56D8-101B-4F2F-B7B0-7668F0D72DF0}" destId="{28E74F43-8E4F-41B9-A2C5-0DF71CA7ECBC}" srcOrd="0" destOrd="0" presId="urn:microsoft.com/office/officeart/2005/8/layout/chevron1"/>
    <dgm:cxn modelId="{7CC9D882-53FA-A948-A108-3FF989ED968B}" type="presOf" srcId="{A9003EC0-7AAB-4847-B874-8225AD27E2DE}" destId="{28E74F43-8E4F-41B9-A2C5-0DF71CA7ECBC}" srcOrd="0" destOrd="1" presId="urn:microsoft.com/office/officeart/2005/8/layout/chevron1"/>
    <dgm:cxn modelId="{77D93586-88A9-4CEE-9B76-C62809F64262}" srcId="{7F857F42-BAE4-441C-98F0-5C9FF60D38B8}" destId="{C342CF83-2086-4827-A2E1-6D6EC0932564}" srcOrd="0" destOrd="0" parTransId="{5CFB4074-0C69-4D58-9823-8DC291342564}" sibTransId="{47C7EBCA-E975-42BD-BA17-5822256A6A1D}"/>
    <dgm:cxn modelId="{EB5DCF88-8EBD-42EE-9727-5AAE1AF3598B}" srcId="{D461D884-3481-4125-B413-28D978BE311F}" destId="{68620C2A-C6F1-422F-AD40-2EAEDB6C9BCF}" srcOrd="0" destOrd="0" parTransId="{0857E7BB-809A-4F55-A1B1-A6A34B52C538}" sibTransId="{44AEBF11-1C2C-4D48-A1B6-A6AC43F8047E}"/>
    <dgm:cxn modelId="{487B2F96-9967-40E5-9B29-44F644DA70BF}" type="presOf" srcId="{96C19EC9-BA92-4B2C-A941-A166C59FC6DA}" destId="{E9550C02-31C7-47A8-85E5-9F3548521209}" srcOrd="0" destOrd="0" presId="urn:microsoft.com/office/officeart/2005/8/layout/chevron1"/>
    <dgm:cxn modelId="{A065AE97-8D61-0946-AE8F-E7BA7721CD30}" type="presOf" srcId="{935AD221-8D1A-CC4A-950F-0E307769D4C5}" destId="{19597C10-F65D-4DD0-A3C4-D9D83F0DC41B}" srcOrd="0" destOrd="0" presId="urn:microsoft.com/office/officeart/2005/8/layout/chevron1"/>
    <dgm:cxn modelId="{9F2B9A99-F5E1-4622-9463-7A2A3BD83A07}" srcId="{30652FBC-F047-44FC-A34C-AF9536CB4E63}" destId="{DE6A56D8-101B-4F2F-B7B0-7668F0D72DF0}" srcOrd="0" destOrd="0" parTransId="{FBA9DDAE-9EDE-4C7E-9AE4-3EC85405AA51}" sibTransId="{3887EC71-F4EE-4744-B0D5-A0A227EE696D}"/>
    <dgm:cxn modelId="{30AA34A4-CD21-486D-B655-4DCA47889A7B}" srcId="{F2A363D9-6ADF-4F28-8B4D-E3511CD1906B}" destId="{CCED451F-DC3F-42D1-B4F3-C348736BBDC2}" srcOrd="0" destOrd="0" parTransId="{86A67239-B96B-412E-92E8-E24B0C596D3C}" sibTransId="{D8E2579D-0C44-412D-86DC-9E013E2DE8FE}"/>
    <dgm:cxn modelId="{F6E2FEA8-4F3E-473B-8621-A2D5506896BD}" type="presOf" srcId="{DF28380F-833E-46A1-BACC-0231084371FD}" destId="{40AEE993-3C16-4676-A307-BF09BA4EFF97}" srcOrd="0" destOrd="0" presId="urn:microsoft.com/office/officeart/2005/8/layout/chevron1"/>
    <dgm:cxn modelId="{F61587AD-1D6A-4150-80DD-FC55C7FF02F7}" srcId="{D461D884-3481-4125-B413-28D978BE311F}" destId="{292688C3-C377-4523-9AAB-BDB26B4FB2D5}" srcOrd="3" destOrd="0" parTransId="{F5E155A6-0FFB-4A55-AAF8-CF4A0BD19341}" sibTransId="{057A2C9A-0275-4433-8AA6-0BB165CB0A7D}"/>
    <dgm:cxn modelId="{21BD69B3-5B05-4F76-8B45-098EAE9AED39}" type="presOf" srcId="{44526B98-102E-48A3-80BC-3FCEFE8047BF}" destId="{F41B7554-1DBA-49D5-BEDE-C994D397BA45}" srcOrd="0" destOrd="0" presId="urn:microsoft.com/office/officeart/2005/8/layout/chevron1"/>
    <dgm:cxn modelId="{49ADD1C4-DDDA-7C4F-9A2E-36B5B1BAEC67}" srcId="{68620C2A-C6F1-422F-AD40-2EAEDB6C9BCF}" destId="{43E8B539-C8B3-1046-93F7-237ECD470215}" srcOrd="0" destOrd="0" parTransId="{CD0CCD66-9C9B-C84D-90D3-C41099A94434}" sibTransId="{078CAA50-E415-2F42-BB0B-D868FF9DF006}"/>
    <dgm:cxn modelId="{FD4EB2D5-E9C4-46AA-850F-8A234834CB27}" srcId="{D461D884-3481-4125-B413-28D978BE311F}" destId="{30652FBC-F047-44FC-A34C-AF9536CB4E63}" srcOrd="2" destOrd="0" parTransId="{CB767A70-FA64-4C2C-8057-7686EB6FFCFE}" sibTransId="{306B13B8-1CB9-4158-A2D3-75D2C3EEE413}"/>
    <dgm:cxn modelId="{71EDA3E1-C288-2D40-AC63-7FD58CEC39C3}" type="presOf" srcId="{43E8B539-C8B3-1046-93F7-237ECD470215}" destId="{4C5087FB-6FE0-4DEB-B673-65CD0B00F1AE}" srcOrd="0" destOrd="0" presId="urn:microsoft.com/office/officeart/2005/8/layout/chevron1"/>
    <dgm:cxn modelId="{D890E4E5-B457-8841-B50D-0BBD6CF1BE78}" srcId="{68620C2A-C6F1-422F-AD40-2EAEDB6C9BCF}" destId="{9EA07A60-9698-AE49-825E-6FCBE0D45E05}" srcOrd="3" destOrd="0" parTransId="{9C2B2B1D-40C6-4C49-BEF0-7B1C6888890C}" sibTransId="{6A29B5D5-7DCC-034D-A452-BF05DD415EF2}"/>
    <dgm:cxn modelId="{C82326E7-5C71-44F0-B93A-C4252126EF4E}" type="presOf" srcId="{CCED451F-DC3F-42D1-B4F3-C348736BBDC2}" destId="{DFD8AFD7-4A71-4721-BF05-36919E0E2937}" srcOrd="0" destOrd="0" presId="urn:microsoft.com/office/officeart/2005/8/layout/chevron1"/>
    <dgm:cxn modelId="{6DCF1AFB-1E99-4746-A747-4DF4A7F95F11}" type="presOf" srcId="{F2A363D9-6ADF-4F28-8B4D-E3511CD1906B}" destId="{E446DE7E-105B-47CE-A1AF-C0C436D01A56}" srcOrd="0" destOrd="0" presId="urn:microsoft.com/office/officeart/2005/8/layout/chevron1"/>
    <dgm:cxn modelId="{9FBCDFA0-4F52-4366-A35B-8AF86900BF51}" type="presParOf" srcId="{82314BC6-1C66-42F2-BBED-5932D0951853}" destId="{976F1D06-DC4E-4D97-87A3-E0FFF56D77CC}" srcOrd="0" destOrd="0" presId="urn:microsoft.com/office/officeart/2005/8/layout/chevron1"/>
    <dgm:cxn modelId="{B7A039C9-0F6B-4010-B513-D474A2EAFB7B}" type="presParOf" srcId="{976F1D06-DC4E-4D97-87A3-E0FFF56D77CC}" destId="{ADD79197-5615-445F-874B-7D422C7EF553}" srcOrd="0" destOrd="0" presId="urn:microsoft.com/office/officeart/2005/8/layout/chevron1"/>
    <dgm:cxn modelId="{B1542B63-F2CC-4182-A0E6-8CBFB14C57D4}" type="presParOf" srcId="{976F1D06-DC4E-4D97-87A3-E0FFF56D77CC}" destId="{4C5087FB-6FE0-4DEB-B673-65CD0B00F1AE}" srcOrd="1" destOrd="0" presId="urn:microsoft.com/office/officeart/2005/8/layout/chevron1"/>
    <dgm:cxn modelId="{124B44DB-F8D2-47BC-92C8-CCF6C0893D05}" type="presParOf" srcId="{82314BC6-1C66-42F2-BBED-5932D0951853}" destId="{3DFFCEC9-645D-481F-BE1F-5B8F49363ACB}" srcOrd="1" destOrd="0" presId="urn:microsoft.com/office/officeart/2005/8/layout/chevron1"/>
    <dgm:cxn modelId="{568220F3-2407-4163-8137-A6D75B6EC3B2}" type="presParOf" srcId="{82314BC6-1C66-42F2-BBED-5932D0951853}" destId="{FBF13C04-B1CB-4D79-904F-A6E8FDE30045}" srcOrd="2" destOrd="0" presId="urn:microsoft.com/office/officeart/2005/8/layout/chevron1"/>
    <dgm:cxn modelId="{B94C301D-1CC2-45A0-8679-FB855EE5A14E}" type="presParOf" srcId="{FBF13C04-B1CB-4D79-904F-A6E8FDE30045}" destId="{E9550C02-31C7-47A8-85E5-9F3548521209}" srcOrd="0" destOrd="0" presId="urn:microsoft.com/office/officeart/2005/8/layout/chevron1"/>
    <dgm:cxn modelId="{FD74D4CE-C9CB-44BA-83A2-0BFF5015C3AC}" type="presParOf" srcId="{FBF13C04-B1CB-4D79-904F-A6E8FDE30045}" destId="{433659F4-EC1E-48E0-BF8A-680249D2AF59}" srcOrd="1" destOrd="0" presId="urn:microsoft.com/office/officeart/2005/8/layout/chevron1"/>
    <dgm:cxn modelId="{02C3E6FA-D39E-40C0-9BCB-49F64AB508D3}" type="presParOf" srcId="{82314BC6-1C66-42F2-BBED-5932D0951853}" destId="{4197967B-D284-4A81-B44E-45BA0B20E1E5}" srcOrd="3" destOrd="0" presId="urn:microsoft.com/office/officeart/2005/8/layout/chevron1"/>
    <dgm:cxn modelId="{FD0B4998-A212-443A-AE35-F3346FB43624}" type="presParOf" srcId="{82314BC6-1C66-42F2-BBED-5932D0951853}" destId="{09FF1B9A-5E9B-42C4-82D6-915CD3140F4A}" srcOrd="4" destOrd="0" presId="urn:microsoft.com/office/officeart/2005/8/layout/chevron1"/>
    <dgm:cxn modelId="{92A63DB5-EB01-4A49-9181-E592E0097843}" type="presParOf" srcId="{09FF1B9A-5E9B-42C4-82D6-915CD3140F4A}" destId="{FCD2254F-D26E-49EF-9E5E-96E749A04DE4}" srcOrd="0" destOrd="0" presId="urn:microsoft.com/office/officeart/2005/8/layout/chevron1"/>
    <dgm:cxn modelId="{67FE007A-D51F-40F6-A7F9-90720BF95DB5}" type="presParOf" srcId="{09FF1B9A-5E9B-42C4-82D6-915CD3140F4A}" destId="{28E74F43-8E4F-41B9-A2C5-0DF71CA7ECBC}" srcOrd="1" destOrd="0" presId="urn:microsoft.com/office/officeart/2005/8/layout/chevron1"/>
    <dgm:cxn modelId="{24015754-53EA-40FF-85C3-C87B897EF608}" type="presParOf" srcId="{82314BC6-1C66-42F2-BBED-5932D0951853}" destId="{D35E21F6-8D8B-4F5D-ACB6-71169362DD6C}" srcOrd="5" destOrd="0" presId="urn:microsoft.com/office/officeart/2005/8/layout/chevron1"/>
    <dgm:cxn modelId="{0490CA3A-8040-4FF0-B024-38EEE682E466}" type="presParOf" srcId="{82314BC6-1C66-42F2-BBED-5932D0951853}" destId="{1903266B-3C6D-452E-B2AF-FF6562338450}" srcOrd="6" destOrd="0" presId="urn:microsoft.com/office/officeart/2005/8/layout/chevron1"/>
    <dgm:cxn modelId="{2B9DB193-8097-4C96-A2DD-62C6C14A0793}" type="presParOf" srcId="{1903266B-3C6D-452E-B2AF-FF6562338450}" destId="{D1BA91FC-8785-4EAC-BDAB-7DA9BE0DF015}" srcOrd="0" destOrd="0" presId="urn:microsoft.com/office/officeart/2005/8/layout/chevron1"/>
    <dgm:cxn modelId="{526739FA-BBF1-4683-90C1-0BF4189BEA53}" type="presParOf" srcId="{1903266B-3C6D-452E-B2AF-FF6562338450}" destId="{19597C10-F65D-4DD0-A3C4-D9D83F0DC41B}" srcOrd="1" destOrd="0" presId="urn:microsoft.com/office/officeart/2005/8/layout/chevron1"/>
    <dgm:cxn modelId="{25891279-4555-41F8-A52A-EE179D1BE57D}" type="presParOf" srcId="{82314BC6-1C66-42F2-BBED-5932D0951853}" destId="{41A4DF41-32B8-456A-B475-8BA88F60736A}" srcOrd="7" destOrd="0" presId="urn:microsoft.com/office/officeart/2005/8/layout/chevron1"/>
    <dgm:cxn modelId="{151AA1C2-F3C5-4E52-95F0-E4A314A25A1F}" type="presParOf" srcId="{82314BC6-1C66-42F2-BBED-5932D0951853}" destId="{4EB49CE1-B012-431E-9941-F5A02F2530D3}" srcOrd="8" destOrd="0" presId="urn:microsoft.com/office/officeart/2005/8/layout/chevron1"/>
    <dgm:cxn modelId="{EEB5B5E4-8D74-40F8-AAAA-4CEB5EAD2150}" type="presParOf" srcId="{4EB49CE1-B012-431E-9941-F5A02F2530D3}" destId="{E446DE7E-105B-47CE-A1AF-C0C436D01A56}" srcOrd="0" destOrd="0" presId="urn:microsoft.com/office/officeart/2005/8/layout/chevron1"/>
    <dgm:cxn modelId="{E75BFC07-7902-4E79-8598-3C1296F89D80}" type="presParOf" srcId="{4EB49CE1-B012-431E-9941-F5A02F2530D3}" destId="{DFD8AFD7-4A71-4721-BF05-36919E0E2937}" srcOrd="1" destOrd="0" presId="urn:microsoft.com/office/officeart/2005/8/layout/chevron1"/>
    <dgm:cxn modelId="{3218FD24-BF0A-4D21-B71F-C39F7CEF2B21}" type="presParOf" srcId="{82314BC6-1C66-42F2-BBED-5932D0951853}" destId="{9F5B5393-9B8F-4C26-8542-C5ACF719EE97}" srcOrd="9" destOrd="0" presId="urn:microsoft.com/office/officeart/2005/8/layout/chevron1"/>
    <dgm:cxn modelId="{2099D458-5CE9-45D8-A802-9937DE9E7CED}" type="presParOf" srcId="{82314BC6-1C66-42F2-BBED-5932D0951853}" destId="{7EB1D11E-FDB8-474B-9F60-BEAD0A5CACAB}" srcOrd="10" destOrd="0" presId="urn:microsoft.com/office/officeart/2005/8/layout/chevron1"/>
    <dgm:cxn modelId="{106C1314-8ECF-4E7F-820B-E1AF90506817}" type="presParOf" srcId="{7EB1D11E-FDB8-474B-9F60-BEAD0A5CACAB}" destId="{2AEF6CDA-0233-49BC-9126-C766922218D7}" srcOrd="0" destOrd="0" presId="urn:microsoft.com/office/officeart/2005/8/layout/chevron1"/>
    <dgm:cxn modelId="{B624C301-EEBD-422E-8DCB-494B2A816004}" type="presParOf" srcId="{7EB1D11E-FDB8-474B-9F60-BEAD0A5CACAB}" destId="{C952AA27-E7A5-4EE2-BBC8-0C15139036EA}" srcOrd="1" destOrd="0" presId="urn:microsoft.com/office/officeart/2005/8/layout/chevron1"/>
    <dgm:cxn modelId="{F1AFB418-5485-45C9-901B-B910CEBE02DA}" type="presParOf" srcId="{82314BC6-1C66-42F2-BBED-5932D0951853}" destId="{29F2DDBE-E38A-4502-816D-7B96031A354A}" srcOrd="11" destOrd="0" presId="urn:microsoft.com/office/officeart/2005/8/layout/chevron1"/>
    <dgm:cxn modelId="{E87D5285-2BF9-4A14-9C61-27057D7EF4FC}" type="presParOf" srcId="{82314BC6-1C66-42F2-BBED-5932D0951853}" destId="{542EA994-0108-4425-A4E9-D7CBA95948F3}" srcOrd="12" destOrd="0" presId="urn:microsoft.com/office/officeart/2005/8/layout/chevron1"/>
    <dgm:cxn modelId="{B8EAC7B5-720B-452D-A2F8-20D7D8F1F31C}" type="presParOf" srcId="{542EA994-0108-4425-A4E9-D7CBA95948F3}" destId="{F41B7554-1DBA-49D5-BEDE-C994D397BA45}" srcOrd="0" destOrd="0" presId="urn:microsoft.com/office/officeart/2005/8/layout/chevron1"/>
    <dgm:cxn modelId="{40DF261C-CD76-4D4E-9150-D8CAF06C60AB}" type="presParOf" srcId="{542EA994-0108-4425-A4E9-D7CBA95948F3}" destId="{40AEE993-3C16-4676-A307-BF09BA4EFF97}" srcOrd="1"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F47FA-29EC-4B0C-87D4-90EA3F1D8B27}" type="doc">
      <dgm:prSet loTypeId="urn:microsoft.com/office/officeart/2005/8/layout/arrow2" loCatId="process" qsTypeId="urn:microsoft.com/office/officeart/2005/8/quickstyle/simple1" qsCatId="simple" csTypeId="urn:microsoft.com/office/officeart/2005/8/colors/accent2_2" csCatId="accent2" phldr="1"/>
      <dgm:spPr/>
    </dgm:pt>
    <dgm:pt modelId="{E23D10F2-2AB9-497B-B978-0A85DAEE2004}">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Registration</a:t>
          </a:r>
        </a:p>
      </dgm:t>
    </dgm:pt>
    <dgm:pt modelId="{F4021299-50E9-4E84-BD09-7C31018C75DF}" type="parTrans" cxnId="{2CBD6B6A-E5F4-4C34-BAC8-05927396F4C9}">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FA8F829-6094-40CB-BCEB-7A75F0E0648E}" type="sibTrans" cxnId="{2CBD6B6A-E5F4-4C34-BAC8-05927396F4C9}">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1620A7B6-A0EE-43DA-8312-81953CA110E6}">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Implementation of the FEE Eco-Campus Programme</a:t>
          </a:r>
        </a:p>
      </dgm:t>
    </dgm:pt>
    <dgm:pt modelId="{971CDAFC-A994-4E4A-8CBA-E7960BD0F0B0}" type="parTrans" cxnId="{8051E66B-50C5-42FE-8CBA-812098DB1DA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4FD7B1C0-5925-418A-B281-1FE9C9F93EB2}" type="sibTrans" cxnId="{8051E66B-50C5-42FE-8CBA-812098DB1DA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3D09865B-B622-473E-8CA3-3275C0FB7DA1}">
      <dgm:prSet phldrT="[Text]" custT="1"/>
      <dgm:spPr/>
      <dgm:t>
        <a:bodyPr/>
        <a:lstStyle/>
        <a:p>
          <a:r>
            <a:rPr lang="de-DE" sz="1400" dirty="0" err="1">
              <a:latin typeface="Lato" panose="020F0502020204030203" pitchFamily="34" charset="0"/>
              <a:ea typeface="Lato" panose="020F0502020204030203" pitchFamily="34" charset="0"/>
              <a:cs typeface="Lato" panose="020F0502020204030203" pitchFamily="34" charset="0"/>
            </a:rPr>
            <a:t>Applying</a:t>
          </a:r>
          <a:r>
            <a:rPr lang="de-DE" sz="1400" dirty="0">
              <a:latin typeface="Lato" panose="020F0502020204030203" pitchFamily="34" charset="0"/>
              <a:ea typeface="Lato" panose="020F0502020204030203" pitchFamily="34" charset="0"/>
              <a:cs typeface="Lato" panose="020F0502020204030203" pitchFamily="34" charset="0"/>
            </a:rPr>
            <a:t> </a:t>
          </a:r>
          <a:r>
            <a:rPr lang="de-DE" sz="1400" dirty="0" err="1">
              <a:latin typeface="Lato" panose="020F0502020204030203" pitchFamily="34" charset="0"/>
              <a:ea typeface="Lato" panose="020F0502020204030203" pitchFamily="34" charset="0"/>
              <a:cs typeface="Lato" panose="020F0502020204030203" pitchFamily="34" charset="0"/>
            </a:rPr>
            <a:t>for</a:t>
          </a:r>
          <a:r>
            <a:rPr lang="de-DE" sz="1400" dirty="0">
              <a:latin typeface="Lato" panose="020F0502020204030203" pitchFamily="34" charset="0"/>
              <a:ea typeface="Lato" panose="020F0502020204030203" pitchFamily="34" charset="0"/>
              <a:cs typeface="Lato" panose="020F0502020204030203" pitchFamily="34" charset="0"/>
            </a:rPr>
            <a:t> </a:t>
          </a:r>
          <a:r>
            <a:rPr lang="de-DE" sz="1400" dirty="0" err="1">
              <a:latin typeface="Lato" panose="020F0502020204030203" pitchFamily="34" charset="0"/>
              <a:ea typeface="Lato" panose="020F0502020204030203" pitchFamily="34" charset="0"/>
              <a:cs typeface="Lato" panose="020F0502020204030203" pitchFamily="34" charset="0"/>
            </a:rPr>
            <a:t>the</a:t>
          </a:r>
          <a:r>
            <a:rPr lang="de-DE" sz="1400" dirty="0">
              <a:latin typeface="Lato" panose="020F0502020204030203" pitchFamily="34" charset="0"/>
              <a:ea typeface="Lato" panose="020F0502020204030203" pitchFamily="34" charset="0"/>
              <a:cs typeface="Lato" panose="020F0502020204030203" pitchFamily="34" charset="0"/>
            </a:rPr>
            <a:t> International Green Flag Award</a:t>
          </a:r>
        </a:p>
      </dgm:t>
    </dgm:pt>
    <dgm:pt modelId="{63806241-5FEC-41FB-98FE-77735E9AFEF9}" type="parTrans" cxnId="{9F9D4F76-034E-40EA-9D56-41C6FF9C053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E67BA1C-5D03-479B-9E2E-467D98A1EDD2}" type="sibTrans" cxnId="{9F9D4F76-034E-40EA-9D56-41C6FF9C0531}">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872EAD9D-C33E-4631-899B-64ABD6ED155C}">
      <dgm:prSet phldrT="[Text]" custT="1"/>
      <dgm:spPr/>
      <dgm:t>
        <a:bodyPr/>
        <a:lstStyle/>
        <a:p>
          <a:r>
            <a:rPr lang="de-DE" sz="1400" dirty="0">
              <a:latin typeface="Lato" panose="020F0502020204030203" pitchFamily="34" charset="0"/>
              <a:ea typeface="Lato" panose="020F0502020204030203" pitchFamily="34" charset="0"/>
              <a:cs typeface="Lato" panose="020F0502020204030203" pitchFamily="34" charset="0"/>
            </a:rPr>
            <a:t>Award </a:t>
          </a:r>
          <a:r>
            <a:rPr lang="de-DE" sz="1400" dirty="0" err="1">
              <a:latin typeface="Lato" panose="020F0502020204030203" pitchFamily="34" charset="0"/>
              <a:ea typeface="Lato" panose="020F0502020204030203" pitchFamily="34" charset="0"/>
              <a:cs typeface="Lato" panose="020F0502020204030203" pitchFamily="34" charset="0"/>
            </a:rPr>
            <a:t>Renewal</a:t>
          </a:r>
          <a:endParaRPr lang="de-DE" sz="1400" dirty="0">
            <a:latin typeface="Lato" panose="020F0502020204030203" pitchFamily="34" charset="0"/>
            <a:ea typeface="Lato" panose="020F0502020204030203" pitchFamily="34" charset="0"/>
            <a:cs typeface="Lato" panose="020F0502020204030203" pitchFamily="34" charset="0"/>
          </a:endParaRPr>
        </a:p>
      </dgm:t>
    </dgm:pt>
    <dgm:pt modelId="{C0101F7D-2F14-4B7B-842B-2AFA0C03D5B0}" type="parTrans" cxnId="{FFA18991-8852-408E-B570-D0460120D3E3}">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A4B38194-22C7-4B52-82E3-05488DB11FC7}" type="sibTrans" cxnId="{FFA18991-8852-408E-B570-D0460120D3E3}">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01E51426-3AF6-420A-9514-9D4A508FC509}">
      <dgm:prSet phldrT="[Text]" custT="1"/>
      <dgm:spPr/>
      <dgm:t>
        <a:bodyPr/>
        <a:lstStyle/>
        <a:p>
          <a:r>
            <a:rPr lang="en-US" sz="1400" dirty="0">
              <a:latin typeface="Lato" panose="020F0502020204030203" pitchFamily="34" charset="0"/>
              <a:ea typeface="Lato" panose="020F0502020204030203" pitchFamily="34" charset="0"/>
              <a:cs typeface="Lato" panose="020F0502020204030203" pitchFamily="34" charset="0"/>
            </a:rPr>
            <a:t>Pre-Registration: forming the Eco Committee and completing a scoping exercise. </a:t>
          </a:r>
          <a:r>
            <a:rPr lang="de-DE" sz="1400" dirty="0">
              <a:latin typeface="Lato" panose="020F0502020204030203" pitchFamily="34" charset="0"/>
              <a:ea typeface="Lato" panose="020F0502020204030203" pitchFamily="34" charset="0"/>
              <a:cs typeface="Lato" panose="020F0502020204030203" pitchFamily="34" charset="0"/>
            </a:rPr>
            <a:t> </a:t>
          </a:r>
        </a:p>
      </dgm:t>
    </dgm:pt>
    <dgm:pt modelId="{76575399-D3BD-43A1-B861-61202EA043BD}" type="parTrans" cxnId="{C848462A-4270-49A7-9E1A-145C2475D8DF}">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EE541B3F-14FC-4C2A-9FB5-95CCDBFEDE0B}" type="sibTrans" cxnId="{C848462A-4270-49A7-9E1A-145C2475D8DF}">
      <dgm:prSet/>
      <dgm:spPr/>
      <dgm:t>
        <a:bodyPr/>
        <a:lstStyle/>
        <a:p>
          <a:endParaRPr lang="de-DE" sz="1400">
            <a:latin typeface="Lato" panose="020F0502020204030203" pitchFamily="34" charset="0"/>
            <a:ea typeface="Lato" panose="020F0502020204030203" pitchFamily="34" charset="0"/>
            <a:cs typeface="Lato" panose="020F0502020204030203" pitchFamily="34" charset="0"/>
          </a:endParaRPr>
        </a:p>
      </dgm:t>
    </dgm:pt>
    <dgm:pt modelId="{5D4CEE73-F8FE-462C-A604-15DF9C11486F}" type="pres">
      <dgm:prSet presAssocID="{4C7F47FA-29EC-4B0C-87D4-90EA3F1D8B27}" presName="arrowDiagram" presStyleCnt="0">
        <dgm:presLayoutVars>
          <dgm:chMax val="5"/>
          <dgm:dir/>
          <dgm:resizeHandles val="exact"/>
        </dgm:presLayoutVars>
      </dgm:prSet>
      <dgm:spPr/>
    </dgm:pt>
    <dgm:pt modelId="{E7424AD9-6C94-440B-BBBB-577123B4A3AB}" type="pres">
      <dgm:prSet presAssocID="{4C7F47FA-29EC-4B0C-87D4-90EA3F1D8B27}" presName="arrow" presStyleLbl="bgShp" presStyleIdx="0" presStyleCnt="1"/>
      <dgm:spPr/>
    </dgm:pt>
    <dgm:pt modelId="{25252DD1-2743-42E6-A2D1-EAAC01270666}" type="pres">
      <dgm:prSet presAssocID="{4C7F47FA-29EC-4B0C-87D4-90EA3F1D8B27}" presName="arrowDiagram5" presStyleCnt="0"/>
      <dgm:spPr/>
    </dgm:pt>
    <dgm:pt modelId="{508A3284-6EF7-462E-8D7C-36626F497AF7}" type="pres">
      <dgm:prSet presAssocID="{01E51426-3AF6-420A-9514-9D4A508FC509}" presName="bullet5a" presStyleLbl="node1" presStyleIdx="0" presStyleCnt="5"/>
      <dgm:spPr/>
    </dgm:pt>
    <dgm:pt modelId="{B976B9D9-AE7B-4571-BCFD-D15EADDA37B4}" type="pres">
      <dgm:prSet presAssocID="{01E51426-3AF6-420A-9514-9D4A508FC509}" presName="textBox5a" presStyleLbl="revTx" presStyleIdx="0" presStyleCnt="5" custScaleX="181096" custLinFactNeighborX="361" custLinFactNeighborY="25494">
        <dgm:presLayoutVars>
          <dgm:bulletEnabled val="1"/>
        </dgm:presLayoutVars>
      </dgm:prSet>
      <dgm:spPr/>
    </dgm:pt>
    <dgm:pt modelId="{F7E24945-BD60-476D-AF8C-FAFD8118729E}" type="pres">
      <dgm:prSet presAssocID="{E23D10F2-2AB9-497B-B978-0A85DAEE2004}" presName="bullet5b" presStyleLbl="node1" presStyleIdx="1" presStyleCnt="5"/>
      <dgm:spPr/>
    </dgm:pt>
    <dgm:pt modelId="{3303AA38-B64A-4C4C-B788-4765BF0CB4E8}" type="pres">
      <dgm:prSet presAssocID="{E23D10F2-2AB9-497B-B978-0A85DAEE2004}" presName="textBox5b" presStyleLbl="revTx" presStyleIdx="1" presStyleCnt="5" custScaleX="181096" custScaleY="36856" custLinFactNeighborX="-1299" custLinFactNeighborY="-18204">
        <dgm:presLayoutVars>
          <dgm:bulletEnabled val="1"/>
        </dgm:presLayoutVars>
      </dgm:prSet>
      <dgm:spPr/>
    </dgm:pt>
    <dgm:pt modelId="{FDD8154E-DC24-435D-8B89-4C729D08DC28}" type="pres">
      <dgm:prSet presAssocID="{1620A7B6-A0EE-43DA-8312-81953CA110E6}" presName="bullet5c" presStyleLbl="node1" presStyleIdx="2" presStyleCnt="5"/>
      <dgm:spPr/>
    </dgm:pt>
    <dgm:pt modelId="{F5077BF0-A80B-42F7-A2E1-3BD766F493DB}" type="pres">
      <dgm:prSet presAssocID="{1620A7B6-A0EE-43DA-8312-81953CA110E6}" presName="textBox5c" presStyleLbl="revTx" presStyleIdx="2" presStyleCnt="5" custScaleX="103411" custScaleY="60147" custLinFactNeighborX="-21770" custLinFactNeighborY="-11527">
        <dgm:presLayoutVars>
          <dgm:bulletEnabled val="1"/>
        </dgm:presLayoutVars>
      </dgm:prSet>
      <dgm:spPr/>
    </dgm:pt>
    <dgm:pt modelId="{9A44A0E6-4D4D-405D-BC16-BF3BC3904C15}" type="pres">
      <dgm:prSet presAssocID="{3D09865B-B622-473E-8CA3-3275C0FB7DA1}" presName="bullet5d" presStyleLbl="node1" presStyleIdx="3" presStyleCnt="5"/>
      <dgm:spPr/>
    </dgm:pt>
    <dgm:pt modelId="{D35BCEE8-B4A2-47C8-B4E5-C10FEB60E7D4}" type="pres">
      <dgm:prSet presAssocID="{3D09865B-B622-473E-8CA3-3275C0FB7DA1}" presName="textBox5d" presStyleLbl="revTx" presStyleIdx="3" presStyleCnt="5" custScaleX="105254" custScaleY="19740" custLinFactNeighborX="-16595" custLinFactNeighborY="-28423">
        <dgm:presLayoutVars>
          <dgm:bulletEnabled val="1"/>
        </dgm:presLayoutVars>
      </dgm:prSet>
      <dgm:spPr/>
    </dgm:pt>
    <dgm:pt modelId="{902653D7-4F43-4E03-BB20-E40B2063804A}" type="pres">
      <dgm:prSet presAssocID="{872EAD9D-C33E-4631-899B-64ABD6ED155C}" presName="bullet5e" presStyleLbl="node1" presStyleIdx="4" presStyleCnt="5"/>
      <dgm:spPr/>
    </dgm:pt>
    <dgm:pt modelId="{D1279CB1-8A87-4B94-812C-1BA5275AA527}" type="pres">
      <dgm:prSet presAssocID="{872EAD9D-C33E-4631-899B-64ABD6ED155C}" presName="textBox5e" presStyleLbl="revTx" presStyleIdx="4" presStyleCnt="5" custScaleX="123741" custScaleY="41552" custLinFactNeighborX="-4043" custLinFactNeighborY="-18733">
        <dgm:presLayoutVars>
          <dgm:bulletEnabled val="1"/>
        </dgm:presLayoutVars>
      </dgm:prSet>
      <dgm:spPr/>
    </dgm:pt>
  </dgm:ptLst>
  <dgm:cxnLst>
    <dgm:cxn modelId="{C848462A-4270-49A7-9E1A-145C2475D8DF}" srcId="{4C7F47FA-29EC-4B0C-87D4-90EA3F1D8B27}" destId="{01E51426-3AF6-420A-9514-9D4A508FC509}" srcOrd="0" destOrd="0" parTransId="{76575399-D3BD-43A1-B861-61202EA043BD}" sibTransId="{EE541B3F-14FC-4C2A-9FB5-95CCDBFEDE0B}"/>
    <dgm:cxn modelId="{30B4343F-F3FC-4F3C-B4B6-EE4B4BD7FEB2}" type="presOf" srcId="{4C7F47FA-29EC-4B0C-87D4-90EA3F1D8B27}" destId="{5D4CEE73-F8FE-462C-A604-15DF9C11486F}" srcOrd="0" destOrd="0" presId="urn:microsoft.com/office/officeart/2005/8/layout/arrow2"/>
    <dgm:cxn modelId="{2CBD6B6A-E5F4-4C34-BAC8-05927396F4C9}" srcId="{4C7F47FA-29EC-4B0C-87D4-90EA3F1D8B27}" destId="{E23D10F2-2AB9-497B-B978-0A85DAEE2004}" srcOrd="1" destOrd="0" parTransId="{F4021299-50E9-4E84-BD09-7C31018C75DF}" sibTransId="{5FA8F829-6094-40CB-BCEB-7A75F0E0648E}"/>
    <dgm:cxn modelId="{8051E66B-50C5-42FE-8CBA-812098DB1DA1}" srcId="{4C7F47FA-29EC-4B0C-87D4-90EA3F1D8B27}" destId="{1620A7B6-A0EE-43DA-8312-81953CA110E6}" srcOrd="2" destOrd="0" parTransId="{971CDAFC-A994-4E4A-8CBA-E7960BD0F0B0}" sibTransId="{4FD7B1C0-5925-418A-B281-1FE9C9F93EB2}"/>
    <dgm:cxn modelId="{9F9D4F76-034E-40EA-9D56-41C6FF9C0531}" srcId="{4C7F47FA-29EC-4B0C-87D4-90EA3F1D8B27}" destId="{3D09865B-B622-473E-8CA3-3275C0FB7DA1}" srcOrd="3" destOrd="0" parTransId="{63806241-5FEC-41FB-98FE-77735E9AFEF9}" sibTransId="{5E67BA1C-5D03-479B-9E2E-467D98A1EDD2}"/>
    <dgm:cxn modelId="{9C75527D-D73F-4DF9-8FD5-A69550C12DC9}" type="presOf" srcId="{872EAD9D-C33E-4631-899B-64ABD6ED155C}" destId="{D1279CB1-8A87-4B94-812C-1BA5275AA527}" srcOrd="0" destOrd="0" presId="urn:microsoft.com/office/officeart/2005/8/layout/arrow2"/>
    <dgm:cxn modelId="{DD3F0391-37F8-4120-93A5-2BC12541859D}" type="presOf" srcId="{1620A7B6-A0EE-43DA-8312-81953CA110E6}" destId="{F5077BF0-A80B-42F7-A2E1-3BD766F493DB}" srcOrd="0" destOrd="0" presId="urn:microsoft.com/office/officeart/2005/8/layout/arrow2"/>
    <dgm:cxn modelId="{FFA18991-8852-408E-B570-D0460120D3E3}" srcId="{4C7F47FA-29EC-4B0C-87D4-90EA3F1D8B27}" destId="{872EAD9D-C33E-4631-899B-64ABD6ED155C}" srcOrd="4" destOrd="0" parTransId="{C0101F7D-2F14-4B7B-842B-2AFA0C03D5B0}" sibTransId="{A4B38194-22C7-4B52-82E3-05488DB11FC7}"/>
    <dgm:cxn modelId="{EEDA14AA-14B3-4E46-9994-395BD68B776C}" type="presOf" srcId="{01E51426-3AF6-420A-9514-9D4A508FC509}" destId="{B976B9D9-AE7B-4571-BCFD-D15EADDA37B4}" srcOrd="0" destOrd="0" presId="urn:microsoft.com/office/officeart/2005/8/layout/arrow2"/>
    <dgm:cxn modelId="{D7CC4BE5-4E8D-4B47-AE27-641C6FBF90CA}" type="presOf" srcId="{E23D10F2-2AB9-497B-B978-0A85DAEE2004}" destId="{3303AA38-B64A-4C4C-B788-4765BF0CB4E8}" srcOrd="0" destOrd="0" presId="urn:microsoft.com/office/officeart/2005/8/layout/arrow2"/>
    <dgm:cxn modelId="{44D278FB-41D6-4E62-AF26-27630A90E63B}" type="presOf" srcId="{3D09865B-B622-473E-8CA3-3275C0FB7DA1}" destId="{D35BCEE8-B4A2-47C8-B4E5-C10FEB60E7D4}" srcOrd="0" destOrd="0" presId="urn:microsoft.com/office/officeart/2005/8/layout/arrow2"/>
    <dgm:cxn modelId="{18674525-0522-46A6-9EBA-63A1E42EB2F4}" type="presParOf" srcId="{5D4CEE73-F8FE-462C-A604-15DF9C11486F}" destId="{E7424AD9-6C94-440B-BBBB-577123B4A3AB}" srcOrd="0" destOrd="0" presId="urn:microsoft.com/office/officeart/2005/8/layout/arrow2"/>
    <dgm:cxn modelId="{C3AE24F2-F251-4D0C-8D6A-0049B34BEB3E}" type="presParOf" srcId="{5D4CEE73-F8FE-462C-A604-15DF9C11486F}" destId="{25252DD1-2743-42E6-A2D1-EAAC01270666}" srcOrd="1" destOrd="0" presId="urn:microsoft.com/office/officeart/2005/8/layout/arrow2"/>
    <dgm:cxn modelId="{2FE2F4CE-CE27-48F9-B7A0-29A70CB00E47}" type="presParOf" srcId="{25252DD1-2743-42E6-A2D1-EAAC01270666}" destId="{508A3284-6EF7-462E-8D7C-36626F497AF7}" srcOrd="0" destOrd="0" presId="urn:microsoft.com/office/officeart/2005/8/layout/arrow2"/>
    <dgm:cxn modelId="{62BF2826-3168-409C-BA44-1C27E5D19409}" type="presParOf" srcId="{25252DD1-2743-42E6-A2D1-EAAC01270666}" destId="{B976B9D9-AE7B-4571-BCFD-D15EADDA37B4}" srcOrd="1" destOrd="0" presId="urn:microsoft.com/office/officeart/2005/8/layout/arrow2"/>
    <dgm:cxn modelId="{0F8816C6-FE2E-4406-8EBB-F07565CCF0A5}" type="presParOf" srcId="{25252DD1-2743-42E6-A2D1-EAAC01270666}" destId="{F7E24945-BD60-476D-AF8C-FAFD8118729E}" srcOrd="2" destOrd="0" presId="urn:microsoft.com/office/officeart/2005/8/layout/arrow2"/>
    <dgm:cxn modelId="{CC2122A5-7727-49FE-B9E3-85B2EA613DDD}" type="presParOf" srcId="{25252DD1-2743-42E6-A2D1-EAAC01270666}" destId="{3303AA38-B64A-4C4C-B788-4765BF0CB4E8}" srcOrd="3" destOrd="0" presId="urn:microsoft.com/office/officeart/2005/8/layout/arrow2"/>
    <dgm:cxn modelId="{CD7F4934-AF34-40B7-A326-1E2391C9717A}" type="presParOf" srcId="{25252DD1-2743-42E6-A2D1-EAAC01270666}" destId="{FDD8154E-DC24-435D-8B89-4C729D08DC28}" srcOrd="4" destOrd="0" presId="urn:microsoft.com/office/officeart/2005/8/layout/arrow2"/>
    <dgm:cxn modelId="{FC0BAC55-C1E0-47CC-A39E-4463A5D297C1}" type="presParOf" srcId="{25252DD1-2743-42E6-A2D1-EAAC01270666}" destId="{F5077BF0-A80B-42F7-A2E1-3BD766F493DB}" srcOrd="5" destOrd="0" presId="urn:microsoft.com/office/officeart/2005/8/layout/arrow2"/>
    <dgm:cxn modelId="{A6FAFE42-0C49-4AE9-A6C5-A49DF552F5E5}" type="presParOf" srcId="{25252DD1-2743-42E6-A2D1-EAAC01270666}" destId="{9A44A0E6-4D4D-405D-BC16-BF3BC3904C15}" srcOrd="6" destOrd="0" presId="urn:microsoft.com/office/officeart/2005/8/layout/arrow2"/>
    <dgm:cxn modelId="{662707CB-1142-4134-BED8-86563FAAC20C}" type="presParOf" srcId="{25252DD1-2743-42E6-A2D1-EAAC01270666}" destId="{D35BCEE8-B4A2-47C8-B4E5-C10FEB60E7D4}" srcOrd="7" destOrd="0" presId="urn:microsoft.com/office/officeart/2005/8/layout/arrow2"/>
    <dgm:cxn modelId="{C985F501-2F7D-4576-A033-9C83F0C963B4}" type="presParOf" srcId="{25252DD1-2743-42E6-A2D1-EAAC01270666}" destId="{902653D7-4F43-4E03-BB20-E40B2063804A}" srcOrd="8" destOrd="0" presId="urn:microsoft.com/office/officeart/2005/8/layout/arrow2"/>
    <dgm:cxn modelId="{88E7DD47-99CE-4E7C-BEF3-A70774E5F9B4}" type="presParOf" srcId="{25252DD1-2743-42E6-A2D1-EAAC01270666}" destId="{D1279CB1-8A87-4B94-812C-1BA5275AA52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BB4F-7871-4C36-B84A-395F6FC99FF7}">
      <dsp:nvSpPr>
        <dsp:cNvPr id="0" name=""/>
        <dsp:cNvSpPr/>
      </dsp:nvSpPr>
      <dsp:spPr>
        <a:xfrm>
          <a:off x="4700" y="77401"/>
          <a:ext cx="1407935" cy="54000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2003</a:t>
          </a:r>
        </a:p>
      </dsp:txBody>
      <dsp:txXfrm>
        <a:off x="4700" y="77401"/>
        <a:ext cx="1272935" cy="540000"/>
      </dsp:txXfrm>
    </dsp:sp>
    <dsp:sp modelId="{66F10B1A-3501-4DFA-8BFB-87B4DFD13A5C}">
      <dsp:nvSpPr>
        <dsp:cNvPr id="0" name=""/>
        <dsp:cNvSpPr/>
      </dsp:nvSpPr>
      <dsp:spPr>
        <a:xfrm>
          <a:off x="4700"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err="1">
              <a:latin typeface="Lato" panose="020F0502020204030203" pitchFamily="34" charset="0"/>
              <a:ea typeface="Lato" panose="020F0502020204030203" pitchFamily="34" charset="0"/>
              <a:cs typeface="Lato" panose="020F0502020204030203" pitchFamily="34" charset="0"/>
            </a:rPr>
            <a:t>Russia</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4700" y="684901"/>
        <a:ext cx="1126348" cy="1541953"/>
      </dsp:txXfrm>
    </dsp:sp>
    <dsp:sp modelId="{E9FCDCC0-651E-41C1-BC85-6F4B81D37BB3}">
      <dsp:nvSpPr>
        <dsp:cNvPr id="0" name=""/>
        <dsp:cNvSpPr/>
      </dsp:nvSpPr>
      <dsp:spPr>
        <a:xfrm>
          <a:off x="1196636"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2004</a:t>
          </a:r>
        </a:p>
      </dsp:txBody>
      <dsp:txXfrm>
        <a:off x="1466636" y="77401"/>
        <a:ext cx="867935" cy="540000"/>
      </dsp:txXfrm>
    </dsp:sp>
    <dsp:sp modelId="{844799D5-867A-496F-81F2-3D4792CBC134}">
      <dsp:nvSpPr>
        <dsp:cNvPr id="0" name=""/>
        <dsp:cNvSpPr/>
      </dsp:nvSpPr>
      <dsp:spPr>
        <a:xfrm>
          <a:off x="1196636"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err="1">
              <a:latin typeface="Lato" panose="020F0502020204030203" pitchFamily="34" charset="0"/>
              <a:ea typeface="Lato" panose="020F0502020204030203" pitchFamily="34" charset="0"/>
              <a:cs typeface="Lato" panose="020F0502020204030203" pitchFamily="34" charset="0"/>
            </a:rPr>
            <a:t>Iceland</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en-US" sz="1000" kern="1200" dirty="0">
              <a:latin typeface="Lato" panose="020F0502020204030203" pitchFamily="34" charset="0"/>
              <a:ea typeface="Lato" panose="020F0502020204030203" pitchFamily="34" charset="0"/>
              <a:cs typeface="Lato" panose="020F0502020204030203" pitchFamily="34" charset="0"/>
            </a:rPr>
            <a:t>Russia awards its first Green Flag for a faculty</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1196636" y="684901"/>
        <a:ext cx="1126348" cy="1541953"/>
      </dsp:txXfrm>
    </dsp:sp>
    <dsp:sp modelId="{7F614891-4631-4E27-9A40-153D755B18B5}">
      <dsp:nvSpPr>
        <dsp:cNvPr id="0" name=""/>
        <dsp:cNvSpPr/>
      </dsp:nvSpPr>
      <dsp:spPr>
        <a:xfrm>
          <a:off x="2388572"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2007</a:t>
          </a:r>
        </a:p>
      </dsp:txBody>
      <dsp:txXfrm>
        <a:off x="2658572" y="77401"/>
        <a:ext cx="867935" cy="540000"/>
      </dsp:txXfrm>
    </dsp:sp>
    <dsp:sp modelId="{76B178BA-2813-43BE-928F-CDB764877E17}">
      <dsp:nvSpPr>
        <dsp:cNvPr id="0" name=""/>
        <dsp:cNvSpPr/>
      </dsp:nvSpPr>
      <dsp:spPr>
        <a:xfrm>
          <a:off x="2388572"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Ireland</a:t>
          </a:r>
        </a:p>
      </dsp:txBody>
      <dsp:txXfrm>
        <a:off x="2388572" y="684901"/>
        <a:ext cx="1126348" cy="1541953"/>
      </dsp:txXfrm>
    </dsp:sp>
    <dsp:sp modelId="{39363535-93B7-4DDB-9D27-746867C07BA0}">
      <dsp:nvSpPr>
        <dsp:cNvPr id="0" name=""/>
        <dsp:cNvSpPr/>
      </dsp:nvSpPr>
      <dsp:spPr>
        <a:xfrm>
          <a:off x="3580508"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2008</a:t>
          </a:r>
        </a:p>
      </dsp:txBody>
      <dsp:txXfrm>
        <a:off x="3850508" y="77401"/>
        <a:ext cx="867935" cy="540000"/>
      </dsp:txXfrm>
    </dsp:sp>
    <dsp:sp modelId="{9AA88039-045B-4AC6-BAC8-0A77F67C26E4}">
      <dsp:nvSpPr>
        <dsp:cNvPr id="0" name=""/>
        <dsp:cNvSpPr/>
      </dsp:nvSpPr>
      <dsp:spPr>
        <a:xfrm>
          <a:off x="3580508"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Portugal</a:t>
          </a:r>
        </a:p>
      </dsp:txBody>
      <dsp:txXfrm>
        <a:off x="3580508" y="684901"/>
        <a:ext cx="1126348" cy="1541953"/>
      </dsp:txXfrm>
    </dsp:sp>
    <dsp:sp modelId="{9F771942-F9C7-4F84-907D-10C59A014315}">
      <dsp:nvSpPr>
        <dsp:cNvPr id="0" name=""/>
        <dsp:cNvSpPr/>
      </dsp:nvSpPr>
      <dsp:spPr>
        <a:xfrm>
          <a:off x="4772443"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2009</a:t>
          </a:r>
        </a:p>
      </dsp:txBody>
      <dsp:txXfrm>
        <a:off x="5042443" y="77401"/>
        <a:ext cx="867935" cy="540000"/>
      </dsp:txXfrm>
    </dsp:sp>
    <dsp:sp modelId="{C2C117EC-E94F-4CFA-B117-1A85DC724342}">
      <dsp:nvSpPr>
        <dsp:cNvPr id="0" name=""/>
        <dsp:cNvSpPr/>
      </dsp:nvSpPr>
      <dsp:spPr>
        <a:xfrm>
          <a:off x="4772443"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Denmark</a:t>
          </a:r>
        </a:p>
      </dsp:txBody>
      <dsp:txXfrm>
        <a:off x="4772443" y="684901"/>
        <a:ext cx="1126348" cy="1541953"/>
      </dsp:txXfrm>
    </dsp:sp>
    <dsp:sp modelId="{B8EB0F50-DF75-4692-96D0-6DEBD6698BE4}">
      <dsp:nvSpPr>
        <dsp:cNvPr id="0" name=""/>
        <dsp:cNvSpPr/>
      </dsp:nvSpPr>
      <dsp:spPr>
        <a:xfrm>
          <a:off x="5964379"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Lato" panose="020F0502020204030203" pitchFamily="34" charset="0"/>
              <a:ea typeface="Lato" panose="020F0502020204030203" pitchFamily="34" charset="0"/>
              <a:cs typeface="Lato" panose="020F0502020204030203" pitchFamily="34" charset="0"/>
            </a:rPr>
            <a:t>2010</a:t>
          </a:r>
        </a:p>
      </dsp:txBody>
      <dsp:txXfrm>
        <a:off x="6234379" y="77401"/>
        <a:ext cx="867935" cy="540000"/>
      </dsp:txXfrm>
    </dsp:sp>
    <dsp:sp modelId="{31EBEFBF-A6F5-47EF-8647-29FCC13DB930}">
      <dsp:nvSpPr>
        <dsp:cNvPr id="0" name=""/>
        <dsp:cNvSpPr/>
      </dsp:nvSpPr>
      <dsp:spPr>
        <a:xfrm>
          <a:off x="5964379"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n-GB" sz="1000" kern="1200" noProof="0" dirty="0" err="1">
              <a:latin typeface="Lato" panose="020F0502020204030203" pitchFamily="34" charset="0"/>
              <a:ea typeface="Lato" panose="020F0502020204030203" pitchFamily="34" charset="0"/>
              <a:cs typeface="Lato" panose="020F0502020204030203" pitchFamily="34" charset="0"/>
            </a:rPr>
            <a:t>Univeristy</a:t>
          </a:r>
          <a:r>
            <a:rPr lang="en-US" sz="1000" kern="1200" dirty="0">
              <a:latin typeface="Lato" panose="020F0502020204030203" pitchFamily="34" charset="0"/>
              <a:ea typeface="Lato" panose="020F0502020204030203" pitchFamily="34" charset="0"/>
              <a:cs typeface="Lato" panose="020F0502020204030203" pitchFamily="34" charset="0"/>
            </a:rPr>
            <a:t> College Cork in Ireland: the first university in the world to be awarded the Green Flag</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en-US" sz="1000" kern="1200" dirty="0" err="1">
              <a:latin typeface="Lato" panose="020F0502020204030203" pitchFamily="34" charset="0"/>
              <a:ea typeface="Lato" panose="020F0502020204030203" pitchFamily="34" charset="0"/>
              <a:cs typeface="Lato" panose="020F0502020204030203" pitchFamily="34" charset="0"/>
            </a:rPr>
            <a:t>Coláiste</a:t>
          </a:r>
          <a:r>
            <a:rPr lang="en-US" sz="1000" kern="1200" dirty="0">
              <a:latin typeface="Lato" panose="020F0502020204030203" pitchFamily="34" charset="0"/>
              <a:ea typeface="Lato" panose="020F0502020204030203" pitchFamily="34" charset="0"/>
              <a:cs typeface="Lato" panose="020F0502020204030203" pitchFamily="34" charset="0"/>
            </a:rPr>
            <a:t> </a:t>
          </a:r>
          <a:r>
            <a:rPr lang="en-US" sz="1000" kern="1200" dirty="0" err="1">
              <a:latin typeface="Lato" panose="020F0502020204030203" pitchFamily="34" charset="0"/>
              <a:ea typeface="Lato" panose="020F0502020204030203" pitchFamily="34" charset="0"/>
              <a:cs typeface="Lato" panose="020F0502020204030203" pitchFamily="34" charset="0"/>
            </a:rPr>
            <a:t>Dhúlaigh</a:t>
          </a:r>
          <a:r>
            <a:rPr lang="en-US" sz="1000" kern="1200" dirty="0">
              <a:latin typeface="Lato" panose="020F0502020204030203" pitchFamily="34" charset="0"/>
              <a:ea typeface="Lato" panose="020F0502020204030203" pitchFamily="34" charset="0"/>
              <a:cs typeface="Lato" panose="020F0502020204030203" pitchFamily="34" charset="0"/>
            </a:rPr>
            <a:t>. Denmark awards a Teacher Training College with the Green Flag</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5964379" y="684901"/>
        <a:ext cx="1126348" cy="1541953"/>
      </dsp:txXfrm>
    </dsp:sp>
    <dsp:sp modelId="{4F1008F1-CB22-D44D-847A-6EECEDDE992F}">
      <dsp:nvSpPr>
        <dsp:cNvPr id="0" name=""/>
        <dsp:cNvSpPr/>
      </dsp:nvSpPr>
      <dsp:spPr>
        <a:xfrm>
          <a:off x="7156315" y="77401"/>
          <a:ext cx="1407935" cy="540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ato" panose="020F0502020204030203" pitchFamily="34" charset="0"/>
              <a:ea typeface="Lato" panose="020F0502020204030203" pitchFamily="34" charset="0"/>
              <a:cs typeface="Lato" panose="020F0502020204030203" pitchFamily="34" charset="0"/>
            </a:rPr>
            <a:t>2012</a:t>
          </a:r>
        </a:p>
      </dsp:txBody>
      <dsp:txXfrm>
        <a:off x="7426315" y="77401"/>
        <a:ext cx="867935" cy="540000"/>
      </dsp:txXfrm>
    </dsp:sp>
    <dsp:sp modelId="{0D1FE696-AB5F-734D-9842-55A92C55575B}">
      <dsp:nvSpPr>
        <dsp:cNvPr id="0" name=""/>
        <dsp:cNvSpPr/>
      </dsp:nvSpPr>
      <dsp:spPr>
        <a:xfrm>
          <a:off x="7156315" y="684901"/>
          <a:ext cx="1126348" cy="154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de-DE" sz="1000" kern="1200" dirty="0">
              <a:latin typeface="Lato" panose="020F0502020204030203" pitchFamily="34" charset="0"/>
              <a:ea typeface="Lato" panose="020F0502020204030203" pitchFamily="34" charset="0"/>
              <a:cs typeface="Lato" panose="020F0502020204030203" pitchFamily="34" charset="0"/>
            </a:rPr>
            <a:t>The </a:t>
          </a:r>
          <a:r>
            <a:rPr lang="de-DE" sz="1000" kern="1200" dirty="0" err="1">
              <a:latin typeface="Lato" panose="020F0502020204030203" pitchFamily="34" charset="0"/>
              <a:ea typeface="Lato" panose="020F0502020204030203" pitchFamily="34" charset="0"/>
              <a:cs typeface="Lato" panose="020F0502020204030203" pitchFamily="34" charset="0"/>
            </a:rPr>
            <a:t>first</a:t>
          </a:r>
          <a:r>
            <a:rPr lang="de-DE" sz="1000" kern="1200" dirty="0">
              <a:latin typeface="Lato" panose="020F0502020204030203" pitchFamily="34" charset="0"/>
              <a:ea typeface="Lato" panose="020F0502020204030203" pitchFamily="34" charset="0"/>
              <a:cs typeface="Lato" panose="020F0502020204030203" pitchFamily="34" charset="0"/>
            </a:rPr>
            <a:t> FEE </a:t>
          </a:r>
          <a:r>
            <a:rPr lang="de-DE" sz="1000" kern="1200" dirty="0" err="1">
              <a:latin typeface="Lato" panose="020F0502020204030203" pitchFamily="34" charset="0"/>
              <a:ea typeface="Lato" panose="020F0502020204030203" pitchFamily="34" charset="0"/>
              <a:cs typeface="Lato" panose="020F0502020204030203" pitchFamily="34" charset="0"/>
            </a:rPr>
            <a:t>EcoCampus</a:t>
          </a:r>
          <a:r>
            <a:rPr lang="de-DE" sz="1000" kern="1200" dirty="0">
              <a:latin typeface="Lato" panose="020F0502020204030203" pitchFamily="34" charset="0"/>
              <a:ea typeface="Lato" panose="020F0502020204030203" pitchFamily="34" charset="0"/>
              <a:cs typeface="Lato" panose="020F0502020204030203" pitchFamily="34" charset="0"/>
            </a:rPr>
            <a:t> Alliance Meeting </a:t>
          </a:r>
          <a:r>
            <a:rPr lang="de-DE" sz="1000" kern="1200" dirty="0" err="1">
              <a:latin typeface="Lato" panose="020F0502020204030203" pitchFamily="34" charset="0"/>
              <a:ea typeface="Lato" panose="020F0502020204030203" pitchFamily="34" charset="0"/>
              <a:cs typeface="Lato" panose="020F0502020204030203" pitchFamily="34" charset="0"/>
            </a:rPr>
            <a:t>is</a:t>
          </a:r>
          <a:r>
            <a:rPr lang="de-DE" sz="1000" kern="1200" dirty="0">
              <a:latin typeface="Lato" panose="020F0502020204030203" pitchFamily="34" charset="0"/>
              <a:ea typeface="Lato" panose="020F0502020204030203" pitchFamily="34" charset="0"/>
              <a:cs typeface="Lato" panose="020F0502020204030203" pitchFamily="34" charset="0"/>
            </a:rPr>
            <a:t> </a:t>
          </a:r>
          <a:r>
            <a:rPr lang="de-DE" sz="1000" kern="1200" dirty="0" err="1">
              <a:latin typeface="Lato" panose="020F0502020204030203" pitchFamily="34" charset="0"/>
              <a:ea typeface="Lato" panose="020F0502020204030203" pitchFamily="34" charset="0"/>
              <a:cs typeface="Lato" panose="020F0502020204030203" pitchFamily="34" charset="0"/>
            </a:rPr>
            <a:t>held</a:t>
          </a:r>
          <a:endParaRPr lang="en-US"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Latvia</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Slovenia</a:t>
          </a:r>
          <a:endParaRPr lang="de-DE" sz="10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44500">
            <a:lnSpc>
              <a:spcPct val="90000"/>
            </a:lnSpc>
            <a:spcBef>
              <a:spcPct val="0"/>
            </a:spcBef>
            <a:spcAft>
              <a:spcPct val="15000"/>
            </a:spcAft>
            <a:buChar char="•"/>
          </a:pPr>
          <a:r>
            <a:rPr lang="de-DE" sz="1000" kern="1200">
              <a:latin typeface="Lato" panose="020F0502020204030203" pitchFamily="34" charset="0"/>
              <a:ea typeface="Lato" panose="020F0502020204030203" pitchFamily="34" charset="0"/>
              <a:cs typeface="Lato" panose="020F0502020204030203" pitchFamily="34" charset="0"/>
            </a:rPr>
            <a:t>Serbia</a:t>
          </a:r>
          <a:endParaRPr lang="de-DE" sz="1000" kern="1200" dirty="0">
            <a:latin typeface="Lato" panose="020F0502020204030203" pitchFamily="34" charset="0"/>
            <a:ea typeface="Lato" panose="020F0502020204030203" pitchFamily="34" charset="0"/>
            <a:cs typeface="Lato" panose="020F0502020204030203" pitchFamily="34" charset="0"/>
          </a:endParaRPr>
        </a:p>
      </dsp:txBody>
      <dsp:txXfrm>
        <a:off x="7156315" y="684901"/>
        <a:ext cx="1126348" cy="154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79197-5615-445F-874B-7D422C7EF553}">
      <dsp:nvSpPr>
        <dsp:cNvPr id="0" name=""/>
        <dsp:cNvSpPr/>
      </dsp:nvSpPr>
      <dsp:spPr>
        <a:xfrm>
          <a:off x="6678" y="79907"/>
          <a:ext cx="1417657" cy="56706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2013 </a:t>
          </a:r>
        </a:p>
      </dsp:txBody>
      <dsp:txXfrm>
        <a:off x="6678" y="79907"/>
        <a:ext cx="1275891" cy="567063"/>
      </dsp:txXfrm>
    </dsp:sp>
    <dsp:sp modelId="{4C5087FB-6FE0-4DEB-B673-65CD0B00F1AE}">
      <dsp:nvSpPr>
        <dsp:cNvPr id="0" name=""/>
        <dsp:cNvSpPr/>
      </dsp:nvSpPr>
      <dsp:spPr>
        <a:xfrm>
          <a:off x="6678"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a:latin typeface="Lato" panose="020F0502020204030203" pitchFamily="34" charset="0"/>
              <a:ea typeface="Lato" panose="020F0502020204030203" pitchFamily="34" charset="0"/>
              <a:cs typeface="Lato" panose="020F0502020204030203" pitchFamily="34" charset="0"/>
            </a:rPr>
            <a:t>Spain</a:t>
          </a: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Singapore</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Bermuda</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de-DE" sz="1100" kern="1200">
              <a:latin typeface="Lato" panose="020F0502020204030203" pitchFamily="34" charset="0"/>
              <a:ea typeface="Lato" panose="020F0502020204030203" pitchFamily="34" charset="0"/>
              <a:cs typeface="Lato" panose="020F0502020204030203" pitchFamily="34" charset="0"/>
            </a:rPr>
            <a:t>The First International Meeting of FEE EcoCampus is held in Lisbon, several other countries join via live stream</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6678" y="717853"/>
        <a:ext cx="1134126" cy="1837687"/>
      </dsp:txXfrm>
    </dsp:sp>
    <dsp:sp modelId="{E9550C02-31C7-47A8-85E5-9F3548521209}">
      <dsp:nvSpPr>
        <dsp:cNvPr id="0" name=""/>
        <dsp:cNvSpPr/>
      </dsp:nvSpPr>
      <dsp:spPr>
        <a:xfrm>
          <a:off x="1208336"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2014</a:t>
          </a:r>
        </a:p>
      </dsp:txBody>
      <dsp:txXfrm>
        <a:off x="1491868" y="79907"/>
        <a:ext cx="850594" cy="567063"/>
      </dsp:txXfrm>
    </dsp:sp>
    <dsp:sp modelId="{433659F4-EC1E-48E0-BF8A-680249D2AF59}">
      <dsp:nvSpPr>
        <dsp:cNvPr id="0" name=""/>
        <dsp:cNvSpPr/>
      </dsp:nvSpPr>
      <dsp:spPr>
        <a:xfrm>
          <a:off x="1208336"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err="1">
              <a:latin typeface="Lato" panose="020F0502020204030203" pitchFamily="34" charset="0"/>
              <a:ea typeface="Lato" panose="020F0502020204030203" pitchFamily="34" charset="0"/>
              <a:cs typeface="Lato" panose="020F0502020204030203" pitchFamily="34" charset="0"/>
            </a:rPr>
            <a:t>Croatia</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1208336" y="717853"/>
        <a:ext cx="1134126" cy="1837687"/>
      </dsp:txXfrm>
    </dsp:sp>
    <dsp:sp modelId="{FCD2254F-D26E-49EF-9E5E-96E749A04DE4}">
      <dsp:nvSpPr>
        <dsp:cNvPr id="0" name=""/>
        <dsp:cNvSpPr/>
      </dsp:nvSpPr>
      <dsp:spPr>
        <a:xfrm>
          <a:off x="2409993"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2015</a:t>
          </a:r>
        </a:p>
      </dsp:txBody>
      <dsp:txXfrm>
        <a:off x="2693525" y="79907"/>
        <a:ext cx="850594" cy="567063"/>
      </dsp:txXfrm>
    </dsp:sp>
    <dsp:sp modelId="{28E74F43-8E4F-41B9-A2C5-0DF71CA7ECBC}">
      <dsp:nvSpPr>
        <dsp:cNvPr id="0" name=""/>
        <dsp:cNvSpPr/>
      </dsp:nvSpPr>
      <dsp:spPr>
        <a:xfrm>
          <a:off x="2409993"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kern="1200" dirty="0">
              <a:latin typeface="Lato" panose="020F0502020204030203" pitchFamily="34" charset="0"/>
              <a:ea typeface="Lato" panose="020F0502020204030203" pitchFamily="34" charset="0"/>
              <a:cs typeface="Lato" panose="020F0502020204030203" pitchFamily="34" charset="0"/>
            </a:rPr>
            <a:t>Formal FEE </a:t>
          </a:r>
          <a:r>
            <a:rPr lang="de-DE" sz="1100" kern="1200" dirty="0" err="1">
              <a:latin typeface="Lato" panose="020F0502020204030203" pitchFamily="34" charset="0"/>
              <a:ea typeface="Lato" panose="020F0502020204030203" pitchFamily="34" charset="0"/>
              <a:cs typeface="Lato" panose="020F0502020204030203" pitchFamily="34" charset="0"/>
            </a:rPr>
            <a:t>EcoCampus</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working</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group</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is</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set</a:t>
          </a:r>
          <a:r>
            <a:rPr lang="de-DE" sz="1100" kern="1200" dirty="0">
              <a:latin typeface="Lato" panose="020F0502020204030203" pitchFamily="34" charset="0"/>
              <a:ea typeface="Lato" panose="020F0502020204030203" pitchFamily="34" charset="0"/>
              <a:cs typeface="Lato" panose="020F0502020204030203" pitchFamily="34" charset="0"/>
            </a:rPr>
            <a:t> </a:t>
          </a:r>
          <a:r>
            <a:rPr lang="de-DE" sz="1100" kern="1200" dirty="0" err="1">
              <a:latin typeface="Lato" panose="020F0502020204030203" pitchFamily="34" charset="0"/>
              <a:ea typeface="Lato" panose="020F0502020204030203" pitchFamily="34" charset="0"/>
              <a:cs typeface="Lato" panose="020F0502020204030203" pitchFamily="34" charset="0"/>
            </a:rPr>
            <a:t>up</a:t>
          </a:r>
          <a:endParaRPr lang="de-DE" sz="1100" kern="1200" dirty="0">
            <a:latin typeface="Lato" panose="020F0502020204030203" pitchFamily="34" charset="0"/>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FEE </a:t>
          </a:r>
          <a:r>
            <a:rPr lang="en-US" sz="1100" kern="1200" dirty="0" err="1">
              <a:latin typeface="Lato" panose="020F0502020204030203" pitchFamily="34" charset="0"/>
              <a:ea typeface="Lato" panose="020F0502020204030203" pitchFamily="34" charset="0"/>
              <a:cs typeface="Lato" panose="020F0502020204030203" pitchFamily="34" charset="0"/>
            </a:rPr>
            <a:t>EcoCampus</a:t>
          </a:r>
          <a:r>
            <a:rPr lang="en-US" sz="1100" kern="1200" dirty="0">
              <a:latin typeface="Lato" panose="020F0502020204030203" pitchFamily="34" charset="0"/>
              <a:ea typeface="Lato" panose="020F0502020204030203" pitchFamily="34" charset="0"/>
              <a:cs typeface="Lato" panose="020F0502020204030203" pitchFamily="34" charset="0"/>
            </a:rPr>
            <a:t> is one of the tertiary education sustainability networks that forms a Global Alliance</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2409993" y="717853"/>
        <a:ext cx="1134126" cy="1837687"/>
      </dsp:txXfrm>
    </dsp:sp>
    <dsp:sp modelId="{D1BA91FC-8785-4EAC-BDAB-7DA9BE0DF015}">
      <dsp:nvSpPr>
        <dsp:cNvPr id="0" name=""/>
        <dsp:cNvSpPr/>
      </dsp:nvSpPr>
      <dsp:spPr>
        <a:xfrm>
          <a:off x="3611651"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2016</a:t>
          </a:r>
        </a:p>
      </dsp:txBody>
      <dsp:txXfrm>
        <a:off x="3895183" y="79907"/>
        <a:ext cx="850594" cy="567063"/>
      </dsp:txXfrm>
    </dsp:sp>
    <dsp:sp modelId="{19597C10-F65D-4DD0-A3C4-D9D83F0DC41B}">
      <dsp:nvSpPr>
        <dsp:cNvPr id="0" name=""/>
        <dsp:cNvSpPr/>
      </dsp:nvSpPr>
      <dsp:spPr>
        <a:xfrm>
          <a:off x="3611651"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Cork University Hospital (CUH) in Ireland is the first hospital in the world to be awarded the Green Flag.</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3611651" y="717853"/>
        <a:ext cx="1134126" cy="1837687"/>
      </dsp:txXfrm>
    </dsp:sp>
    <dsp:sp modelId="{E446DE7E-105B-47CE-A1AF-C0C436D01A56}">
      <dsp:nvSpPr>
        <dsp:cNvPr id="0" name=""/>
        <dsp:cNvSpPr/>
      </dsp:nvSpPr>
      <dsp:spPr>
        <a:xfrm>
          <a:off x="4813308"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2017</a:t>
          </a:r>
        </a:p>
      </dsp:txBody>
      <dsp:txXfrm>
        <a:off x="5096840" y="79907"/>
        <a:ext cx="850594" cy="567063"/>
      </dsp:txXfrm>
    </dsp:sp>
    <dsp:sp modelId="{DFD8AFD7-4A71-4721-BF05-36919E0E2937}">
      <dsp:nvSpPr>
        <dsp:cNvPr id="0" name=""/>
        <dsp:cNvSpPr/>
      </dsp:nvSpPr>
      <dsp:spPr>
        <a:xfrm>
          <a:off x="4813308"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Lato" panose="020F0502020204030203" pitchFamily="34" charset="0"/>
              <a:ea typeface="Lato" panose="020F0502020204030203" pitchFamily="34" charset="0"/>
              <a:cs typeface="Lato" panose="020F0502020204030203" pitchFamily="34" charset="0"/>
            </a:rPr>
            <a:t>Pilot projects </a:t>
          </a:r>
          <a:r>
            <a:rPr lang="en-US" sz="1100" b="0" kern="1200" dirty="0">
              <a:latin typeface="Lato" panose="020F0502020204030203" pitchFamily="34" charset="0"/>
              <a:ea typeface="Lato" panose="020F0502020204030203" pitchFamily="34" charset="0"/>
              <a:cs typeface="Lato" panose="020F0502020204030203" pitchFamily="34" charset="0"/>
            </a:rPr>
            <a:t>Uganda, Malaysia </a:t>
          </a:r>
          <a:endParaRPr lang="de-DE" sz="1100" kern="1200" dirty="0">
            <a:latin typeface="Lato" panose="020F0502020204030203" pitchFamily="34" charset="0"/>
            <a:ea typeface="Lato" panose="020F0502020204030203" pitchFamily="34" charset="0"/>
            <a:cs typeface="Lato" panose="020F0502020204030203" pitchFamily="34" charset="0"/>
          </a:endParaRPr>
        </a:p>
      </dsp:txBody>
      <dsp:txXfrm>
        <a:off x="4813308" y="717853"/>
        <a:ext cx="1134126" cy="1837687"/>
      </dsp:txXfrm>
    </dsp:sp>
    <dsp:sp modelId="{2AEF6CDA-0233-49BC-9126-C766922218D7}">
      <dsp:nvSpPr>
        <dsp:cNvPr id="0" name=""/>
        <dsp:cNvSpPr/>
      </dsp:nvSpPr>
      <dsp:spPr>
        <a:xfrm>
          <a:off x="6014966"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2018</a:t>
          </a:r>
        </a:p>
      </dsp:txBody>
      <dsp:txXfrm>
        <a:off x="6298498" y="79907"/>
        <a:ext cx="850594" cy="567063"/>
      </dsp:txXfrm>
    </dsp:sp>
    <dsp:sp modelId="{C952AA27-E7A5-4EE2-BBC8-0C15139036EA}">
      <dsp:nvSpPr>
        <dsp:cNvPr id="0" name=""/>
        <dsp:cNvSpPr/>
      </dsp:nvSpPr>
      <dsp:spPr>
        <a:xfrm>
          <a:off x="6014966"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b="0" kern="1200" dirty="0">
              <a:latin typeface="Lato" panose="020F0502020204030203" pitchFamily="34" charset="0"/>
              <a:ea typeface="Lato" panose="020F0502020204030203" pitchFamily="34" charset="0"/>
              <a:cs typeface="Lato" panose="020F0502020204030203" pitchFamily="34" charset="0"/>
            </a:rPr>
            <a:t>Puerto Rico </a:t>
          </a:r>
          <a:endParaRPr lang="de-DE" sz="1100" b="0" kern="1200" dirty="0">
            <a:latin typeface="Lato" panose="020F0502020204030203" pitchFamily="34" charset="0"/>
            <a:ea typeface="Lato" panose="020F0502020204030203" pitchFamily="34" charset="0"/>
            <a:cs typeface="Lato" panose="020F0502020204030203" pitchFamily="34" charset="0"/>
          </a:endParaRPr>
        </a:p>
      </dsp:txBody>
      <dsp:txXfrm>
        <a:off x="6014966" y="717853"/>
        <a:ext cx="1134126" cy="1837687"/>
      </dsp:txXfrm>
    </dsp:sp>
    <dsp:sp modelId="{F41B7554-1DBA-49D5-BEDE-C994D397BA45}">
      <dsp:nvSpPr>
        <dsp:cNvPr id="0" name=""/>
        <dsp:cNvSpPr/>
      </dsp:nvSpPr>
      <dsp:spPr>
        <a:xfrm>
          <a:off x="7216623" y="79907"/>
          <a:ext cx="1417657" cy="56706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Lato" panose="020F0502020204030203" pitchFamily="34" charset="0"/>
              <a:ea typeface="Lato" panose="020F0502020204030203" pitchFamily="34" charset="0"/>
              <a:cs typeface="Lato" panose="020F0502020204030203" pitchFamily="34" charset="0"/>
            </a:rPr>
            <a:t>2019</a:t>
          </a:r>
        </a:p>
      </dsp:txBody>
      <dsp:txXfrm>
        <a:off x="7500155" y="79907"/>
        <a:ext cx="850594" cy="567063"/>
      </dsp:txXfrm>
    </dsp:sp>
    <dsp:sp modelId="{40AEE993-3C16-4676-A307-BF09BA4EFF97}">
      <dsp:nvSpPr>
        <dsp:cNvPr id="0" name=""/>
        <dsp:cNvSpPr/>
      </dsp:nvSpPr>
      <dsp:spPr>
        <a:xfrm>
          <a:off x="7216623" y="717853"/>
          <a:ext cx="1134126" cy="183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de-DE" sz="1100" b="0" kern="1200" noProof="0" dirty="0">
              <a:latin typeface="Lato" panose="020F0502020204030203" pitchFamily="34" charset="0"/>
              <a:ea typeface="Lato" panose="020F0502020204030203" pitchFamily="34" charset="0"/>
              <a:cs typeface="Lato" panose="020F0502020204030203" pitchFamily="34" charset="0"/>
            </a:rPr>
            <a:t>USA </a:t>
          </a:r>
          <a:r>
            <a:rPr lang="de-DE" sz="1100" b="0" kern="1200" noProof="0" dirty="0" err="1">
              <a:latin typeface="Lato" panose="020F0502020204030203" pitchFamily="34" charset="0"/>
              <a:ea typeface="Lato" panose="020F0502020204030203" pitchFamily="34" charset="0"/>
              <a:cs typeface="Lato" panose="020F0502020204030203" pitchFamily="34" charset="0"/>
            </a:rPr>
            <a:t>and</a:t>
          </a:r>
          <a:r>
            <a:rPr lang="de-DE" sz="1100" b="0" kern="1200" noProof="0" dirty="0">
              <a:latin typeface="Lato" panose="020F0502020204030203" pitchFamily="34" charset="0"/>
              <a:ea typeface="Lato" panose="020F0502020204030203" pitchFamily="34" charset="0"/>
              <a:cs typeface="Lato" panose="020F0502020204030203" pitchFamily="34" charset="0"/>
            </a:rPr>
            <a:t> England </a:t>
          </a:r>
          <a:r>
            <a:rPr lang="de-DE" sz="1100" b="0" kern="1200" noProof="0" dirty="0" err="1">
              <a:latin typeface="Lato" panose="020F0502020204030203" pitchFamily="34" charset="0"/>
              <a:ea typeface="Lato" panose="020F0502020204030203" pitchFamily="34" charset="0"/>
              <a:cs typeface="Lato" panose="020F0502020204030203" pitchFamily="34" charset="0"/>
            </a:rPr>
            <a:t>launch</a:t>
          </a:r>
          <a:r>
            <a:rPr lang="de-DE" sz="1100" b="0" kern="1200" noProof="0" dirty="0">
              <a:latin typeface="Lato" panose="020F0502020204030203" pitchFamily="34" charset="0"/>
              <a:ea typeface="Lato" panose="020F0502020204030203" pitchFamily="34" charset="0"/>
              <a:cs typeface="Lato" panose="020F0502020204030203" pitchFamily="34" charset="0"/>
            </a:rPr>
            <a:t> </a:t>
          </a:r>
          <a:r>
            <a:rPr lang="de-DE" sz="1100" b="0" kern="1200" noProof="0" dirty="0" err="1">
              <a:latin typeface="Lato" panose="020F0502020204030203" pitchFamily="34" charset="0"/>
              <a:ea typeface="Lato" panose="020F0502020204030203" pitchFamily="34" charset="0"/>
              <a:cs typeface="Lato" panose="020F0502020204030203" pitchFamily="34" charset="0"/>
            </a:rPr>
            <a:t>the</a:t>
          </a:r>
          <a:r>
            <a:rPr lang="de-DE" sz="1100" b="0" kern="1200" noProof="0" dirty="0">
              <a:latin typeface="Lato" panose="020F0502020204030203" pitchFamily="34" charset="0"/>
              <a:ea typeface="Lato" panose="020F0502020204030203" pitchFamily="34" charset="0"/>
              <a:cs typeface="Lato" panose="020F0502020204030203" pitchFamily="34" charset="0"/>
            </a:rPr>
            <a:t> FEE </a:t>
          </a:r>
          <a:r>
            <a:rPr lang="de-DE" sz="1100" b="0" kern="1200" noProof="0" dirty="0" err="1">
              <a:latin typeface="Lato" panose="020F0502020204030203" pitchFamily="34" charset="0"/>
              <a:ea typeface="Lato" panose="020F0502020204030203" pitchFamily="34" charset="0"/>
              <a:cs typeface="Lato" panose="020F0502020204030203" pitchFamily="34" charset="0"/>
            </a:rPr>
            <a:t>EcoCampus</a:t>
          </a:r>
          <a:endParaRPr lang="de-DE" sz="1100" b="0" kern="1200" noProof="0" dirty="0">
            <a:latin typeface="Lato" panose="020F0502020204030203" pitchFamily="34" charset="0"/>
            <a:ea typeface="Lato" panose="020F0502020204030203" pitchFamily="34" charset="0"/>
            <a:cs typeface="Lato" panose="020F0502020204030203" pitchFamily="34" charset="0"/>
          </a:endParaRPr>
        </a:p>
      </dsp:txBody>
      <dsp:txXfrm>
        <a:off x="7216623" y="717853"/>
        <a:ext cx="1134126" cy="1837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4AD9-6C94-440B-BBBB-577123B4A3AB}">
      <dsp:nvSpPr>
        <dsp:cNvPr id="0" name=""/>
        <dsp:cNvSpPr/>
      </dsp:nvSpPr>
      <dsp:spPr>
        <a:xfrm>
          <a:off x="-84622" y="220524"/>
          <a:ext cx="7128792" cy="445549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A3284-6EF7-462E-8D7C-36626F497AF7}">
      <dsp:nvSpPr>
        <dsp:cNvPr id="0" name=""/>
        <dsp:cNvSpPr/>
      </dsp:nvSpPr>
      <dsp:spPr>
        <a:xfrm>
          <a:off x="617563" y="3533630"/>
          <a:ext cx="163962" cy="163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6B9D9-AE7B-4571-BCFD-D15EADDA37B4}">
      <dsp:nvSpPr>
        <dsp:cNvPr id="0" name=""/>
        <dsp:cNvSpPr/>
      </dsp:nvSpPr>
      <dsp:spPr>
        <a:xfrm>
          <a:off x="324249" y="3836136"/>
          <a:ext cx="1691204"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8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latin typeface="Lato" panose="020F0502020204030203" pitchFamily="34" charset="0"/>
              <a:ea typeface="Lato" panose="020F0502020204030203" pitchFamily="34" charset="0"/>
              <a:cs typeface="Lato" panose="020F0502020204030203" pitchFamily="34" charset="0"/>
            </a:rPr>
            <a:t>Pre-Registration: forming the Eco Committee and completing a scoping exercise. </a:t>
          </a:r>
          <a:r>
            <a:rPr lang="de-DE" sz="1400" kern="1200" dirty="0">
              <a:latin typeface="Lato" panose="020F0502020204030203" pitchFamily="34" charset="0"/>
              <a:ea typeface="Lato" panose="020F0502020204030203" pitchFamily="34" charset="0"/>
              <a:cs typeface="Lato" panose="020F0502020204030203" pitchFamily="34" charset="0"/>
            </a:rPr>
            <a:t> </a:t>
          </a:r>
        </a:p>
      </dsp:txBody>
      <dsp:txXfrm>
        <a:off x="324249" y="3836136"/>
        <a:ext cx="1691204" cy="1060407"/>
      </dsp:txXfrm>
    </dsp:sp>
    <dsp:sp modelId="{F7E24945-BD60-476D-AF8C-FAFD8118729E}">
      <dsp:nvSpPr>
        <dsp:cNvPr id="0" name=""/>
        <dsp:cNvSpPr/>
      </dsp:nvSpPr>
      <dsp:spPr>
        <a:xfrm>
          <a:off x="1505098" y="2680848"/>
          <a:ext cx="256636" cy="2566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3AA38-B64A-4C4C-B788-4765BF0CB4E8}">
      <dsp:nvSpPr>
        <dsp:cNvPr id="0" name=""/>
        <dsp:cNvSpPr/>
      </dsp:nvSpPr>
      <dsp:spPr>
        <a:xfrm>
          <a:off x="1138207" y="3058727"/>
          <a:ext cx="2143052" cy="68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6" tIns="0" rIns="0" bIns="0" numCol="1" spcCol="1270" anchor="t" anchorCtr="0">
          <a:noAutofit/>
        </a:bodyPr>
        <a:lstStyle/>
        <a:p>
          <a:pPr marL="0" lvl="0" indent="0" algn="l" defTabSz="622300">
            <a:lnSpc>
              <a:spcPct val="90000"/>
            </a:lnSpc>
            <a:spcBef>
              <a:spcPct val="0"/>
            </a:spcBef>
            <a:spcAft>
              <a:spcPct val="35000"/>
            </a:spcAft>
            <a:buNone/>
          </a:pPr>
          <a:r>
            <a:rPr lang="de-DE" sz="1400" kern="1200" dirty="0">
              <a:latin typeface="Lato" panose="020F0502020204030203" pitchFamily="34" charset="0"/>
              <a:ea typeface="Lato" panose="020F0502020204030203" pitchFamily="34" charset="0"/>
              <a:cs typeface="Lato" panose="020F0502020204030203" pitchFamily="34" charset="0"/>
            </a:rPr>
            <a:t>Registration</a:t>
          </a:r>
        </a:p>
      </dsp:txBody>
      <dsp:txXfrm>
        <a:off x="1138207" y="3058727"/>
        <a:ext cx="2143052" cy="688047"/>
      </dsp:txXfrm>
    </dsp:sp>
    <dsp:sp modelId="{FDD8154E-DC24-435D-8B89-4C729D08DC28}">
      <dsp:nvSpPr>
        <dsp:cNvPr id="0" name=""/>
        <dsp:cNvSpPr/>
      </dsp:nvSpPr>
      <dsp:spPr>
        <a:xfrm>
          <a:off x="2645705" y="2000940"/>
          <a:ext cx="342182" cy="3421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77BF0-A80B-42F7-A2E1-3BD766F493DB}">
      <dsp:nvSpPr>
        <dsp:cNvPr id="0" name=""/>
        <dsp:cNvSpPr/>
      </dsp:nvSpPr>
      <dsp:spPr>
        <a:xfrm>
          <a:off x="2493806" y="2382353"/>
          <a:ext cx="1422787" cy="1506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15" tIns="0" rIns="0" bIns="0" numCol="1" spcCol="1270" anchor="t" anchorCtr="0">
          <a:noAutofit/>
        </a:bodyPr>
        <a:lstStyle/>
        <a:p>
          <a:pPr marL="0" lvl="0" indent="0" algn="l" defTabSz="622300">
            <a:lnSpc>
              <a:spcPct val="90000"/>
            </a:lnSpc>
            <a:spcBef>
              <a:spcPct val="0"/>
            </a:spcBef>
            <a:spcAft>
              <a:spcPct val="35000"/>
            </a:spcAft>
            <a:buNone/>
          </a:pPr>
          <a:r>
            <a:rPr lang="de-DE" sz="1400" kern="1200" dirty="0">
              <a:latin typeface="Lato" panose="020F0502020204030203" pitchFamily="34" charset="0"/>
              <a:ea typeface="Lato" panose="020F0502020204030203" pitchFamily="34" charset="0"/>
              <a:cs typeface="Lato" panose="020F0502020204030203" pitchFamily="34" charset="0"/>
            </a:rPr>
            <a:t>Implementation of the FEE Eco-Campus Programme</a:t>
          </a:r>
        </a:p>
      </dsp:txBody>
      <dsp:txXfrm>
        <a:off x="2493806" y="2382353"/>
        <a:ext cx="1422787" cy="1506073"/>
      </dsp:txXfrm>
    </dsp:sp>
    <dsp:sp modelId="{9A44A0E6-4D4D-405D-BC16-BF3BC3904C15}">
      <dsp:nvSpPr>
        <dsp:cNvPr id="0" name=""/>
        <dsp:cNvSpPr/>
      </dsp:nvSpPr>
      <dsp:spPr>
        <a:xfrm>
          <a:off x="3971660" y="1469845"/>
          <a:ext cx="441985" cy="4419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BCEE8-B4A2-47C8-B4E5-C10FEB60E7D4}">
      <dsp:nvSpPr>
        <dsp:cNvPr id="0" name=""/>
        <dsp:cNvSpPr/>
      </dsp:nvSpPr>
      <dsp:spPr>
        <a:xfrm>
          <a:off x="3918593" y="2040313"/>
          <a:ext cx="1500667" cy="589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199" tIns="0" rIns="0" bIns="0" numCol="1" spcCol="1270" anchor="t" anchorCtr="0">
          <a:noAutofit/>
        </a:bodyPr>
        <a:lstStyle/>
        <a:p>
          <a:pPr marL="0" lvl="0" indent="0" algn="l" defTabSz="622300">
            <a:lnSpc>
              <a:spcPct val="90000"/>
            </a:lnSpc>
            <a:spcBef>
              <a:spcPct val="0"/>
            </a:spcBef>
            <a:spcAft>
              <a:spcPct val="35000"/>
            </a:spcAft>
            <a:buNone/>
          </a:pPr>
          <a:r>
            <a:rPr lang="de-DE" sz="1400" kern="1200" dirty="0" err="1">
              <a:latin typeface="Lato" panose="020F0502020204030203" pitchFamily="34" charset="0"/>
              <a:ea typeface="Lato" panose="020F0502020204030203" pitchFamily="34" charset="0"/>
              <a:cs typeface="Lato" panose="020F0502020204030203" pitchFamily="34" charset="0"/>
            </a:rPr>
            <a:t>Applying</a:t>
          </a:r>
          <a:r>
            <a:rPr lang="de-DE" sz="1400" kern="1200" dirty="0">
              <a:latin typeface="Lato" panose="020F0502020204030203" pitchFamily="34" charset="0"/>
              <a:ea typeface="Lato" panose="020F0502020204030203" pitchFamily="34" charset="0"/>
              <a:cs typeface="Lato" panose="020F0502020204030203" pitchFamily="34" charset="0"/>
            </a:rPr>
            <a:t> </a:t>
          </a:r>
          <a:r>
            <a:rPr lang="de-DE" sz="1400" kern="1200" dirty="0" err="1">
              <a:latin typeface="Lato" panose="020F0502020204030203" pitchFamily="34" charset="0"/>
              <a:ea typeface="Lato" panose="020F0502020204030203" pitchFamily="34" charset="0"/>
              <a:cs typeface="Lato" panose="020F0502020204030203" pitchFamily="34" charset="0"/>
            </a:rPr>
            <a:t>for</a:t>
          </a:r>
          <a:r>
            <a:rPr lang="de-DE" sz="1400" kern="1200" dirty="0">
              <a:latin typeface="Lato" panose="020F0502020204030203" pitchFamily="34" charset="0"/>
              <a:ea typeface="Lato" panose="020F0502020204030203" pitchFamily="34" charset="0"/>
              <a:cs typeface="Lato" panose="020F0502020204030203" pitchFamily="34" charset="0"/>
            </a:rPr>
            <a:t> </a:t>
          </a:r>
          <a:r>
            <a:rPr lang="de-DE" sz="1400" kern="1200" dirty="0" err="1">
              <a:latin typeface="Lato" panose="020F0502020204030203" pitchFamily="34" charset="0"/>
              <a:ea typeface="Lato" panose="020F0502020204030203" pitchFamily="34" charset="0"/>
              <a:cs typeface="Lato" panose="020F0502020204030203" pitchFamily="34" charset="0"/>
            </a:rPr>
            <a:t>the</a:t>
          </a:r>
          <a:r>
            <a:rPr lang="de-DE" sz="1400" kern="1200" dirty="0">
              <a:latin typeface="Lato" panose="020F0502020204030203" pitchFamily="34" charset="0"/>
              <a:ea typeface="Lato" panose="020F0502020204030203" pitchFamily="34" charset="0"/>
              <a:cs typeface="Lato" panose="020F0502020204030203" pitchFamily="34" charset="0"/>
            </a:rPr>
            <a:t> International Green Flag Award</a:t>
          </a:r>
        </a:p>
      </dsp:txBody>
      <dsp:txXfrm>
        <a:off x="3918593" y="2040313"/>
        <a:ext cx="1500667" cy="589274"/>
      </dsp:txXfrm>
    </dsp:sp>
    <dsp:sp modelId="{902653D7-4F43-4E03-BB20-E40B2063804A}">
      <dsp:nvSpPr>
        <dsp:cNvPr id="0" name=""/>
        <dsp:cNvSpPr/>
      </dsp:nvSpPr>
      <dsp:spPr>
        <a:xfrm>
          <a:off x="5336823" y="1115187"/>
          <a:ext cx="563174" cy="5631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79CB1-8A87-4B94-812C-1BA5275AA527}">
      <dsp:nvSpPr>
        <dsp:cNvPr id="0" name=""/>
        <dsp:cNvSpPr/>
      </dsp:nvSpPr>
      <dsp:spPr>
        <a:xfrm>
          <a:off x="5391523" y="1740800"/>
          <a:ext cx="1764247" cy="136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15" tIns="0" rIns="0" bIns="0" numCol="1" spcCol="1270" anchor="t" anchorCtr="0">
          <a:noAutofit/>
        </a:bodyPr>
        <a:lstStyle/>
        <a:p>
          <a:pPr marL="0" lvl="0" indent="0" algn="l" defTabSz="622300">
            <a:lnSpc>
              <a:spcPct val="90000"/>
            </a:lnSpc>
            <a:spcBef>
              <a:spcPct val="0"/>
            </a:spcBef>
            <a:spcAft>
              <a:spcPct val="35000"/>
            </a:spcAft>
            <a:buNone/>
          </a:pPr>
          <a:r>
            <a:rPr lang="de-DE" sz="1400" kern="1200" dirty="0">
              <a:latin typeface="Lato" panose="020F0502020204030203" pitchFamily="34" charset="0"/>
              <a:ea typeface="Lato" panose="020F0502020204030203" pitchFamily="34" charset="0"/>
              <a:cs typeface="Lato" panose="020F0502020204030203" pitchFamily="34" charset="0"/>
            </a:rPr>
            <a:t>Award </a:t>
          </a:r>
          <a:r>
            <a:rPr lang="de-DE" sz="1400" kern="1200" dirty="0" err="1">
              <a:latin typeface="Lato" panose="020F0502020204030203" pitchFamily="34" charset="0"/>
              <a:ea typeface="Lato" panose="020F0502020204030203" pitchFamily="34" charset="0"/>
              <a:cs typeface="Lato" panose="020F0502020204030203" pitchFamily="34" charset="0"/>
            </a:rPr>
            <a:t>Renewal</a:t>
          </a:r>
          <a:endParaRPr lang="de-DE" sz="1400" kern="1200" dirty="0">
            <a:latin typeface="Lato" panose="020F0502020204030203" pitchFamily="34" charset="0"/>
            <a:ea typeface="Lato" panose="020F0502020204030203" pitchFamily="34" charset="0"/>
            <a:cs typeface="Lato" panose="020F0502020204030203" pitchFamily="34" charset="0"/>
          </a:endParaRPr>
        </a:p>
      </dsp:txBody>
      <dsp:txXfrm>
        <a:off x="5391523" y="1740800"/>
        <a:ext cx="1764247" cy="13625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7B72DF-B7CA-4860-BCFF-4DA5B3E463B5}" type="datetimeFigureOut">
              <a:rPr lang="en-US" smtClean="0"/>
              <a:pPr/>
              <a:t>6/4/19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255277-0DFE-48A9-9054-9EAA58D61137}" type="slidenum">
              <a:rPr lang="en-US" smtClean="0"/>
              <a:pPr/>
              <a:t>‹#›</a:t>
            </a:fld>
            <a:endParaRPr lang="en-US"/>
          </a:p>
        </p:txBody>
      </p:sp>
    </p:spTree>
    <p:extLst>
      <p:ext uri="{BB962C8B-B14F-4D97-AF65-F5344CB8AC3E}">
        <p14:creationId xmlns:p14="http://schemas.microsoft.com/office/powerpoint/2010/main" val="251093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492B2-55AF-4B2E-9479-A7CF74645CDA}" type="datetimeFigureOut">
              <a:rPr lang="da-DK" smtClean="0"/>
              <a:pPr/>
              <a:t>04/06/2019</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10A9F-2DE3-4FD4-8005-E6A8233750CD}" type="slidenum">
              <a:rPr lang="da-DK" smtClean="0"/>
              <a:pPr/>
              <a:t>‹#›</a:t>
            </a:fld>
            <a:endParaRPr lang="da-DK"/>
          </a:p>
        </p:txBody>
      </p:sp>
    </p:spTree>
    <p:extLst>
      <p:ext uri="{BB962C8B-B14F-4D97-AF65-F5344CB8AC3E}">
        <p14:creationId xmlns:p14="http://schemas.microsoft.com/office/powerpoint/2010/main" val="370948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a:t>
            </a:fld>
            <a:endParaRPr lang="da-DK"/>
          </a:p>
        </p:txBody>
      </p:sp>
    </p:spTree>
    <p:extLst>
      <p:ext uri="{BB962C8B-B14F-4D97-AF65-F5344CB8AC3E}">
        <p14:creationId xmlns:p14="http://schemas.microsoft.com/office/powerpoint/2010/main" val="333381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UNESCO about ESD: “</a:t>
            </a:r>
            <a:r>
              <a:rPr lang="en-GB" sz="1200" b="0" i="0" kern="1200" dirty="0">
                <a:solidFill>
                  <a:schemeClr val="tx1"/>
                </a:solidFill>
                <a:effectLst/>
                <a:latin typeface="+mn-lt"/>
                <a:ea typeface="+mn-ea"/>
                <a:cs typeface="+mn-cs"/>
              </a:rPr>
              <a:t>Education for Sustainable Development (ESD) is about enabling us to constructively and creatively address present and future global challenges and create more sustainable and resilient societies.”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10</a:t>
            </a:fld>
            <a:endParaRPr lang="da-DK"/>
          </a:p>
        </p:txBody>
      </p:sp>
    </p:spTree>
    <p:extLst>
      <p:ext uri="{BB962C8B-B14F-4D97-AF65-F5344CB8AC3E}">
        <p14:creationId xmlns:p14="http://schemas.microsoft.com/office/powerpoint/2010/main" val="428783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UNESCO about ESD: “</a:t>
            </a:r>
            <a:r>
              <a:rPr lang="en-GB" sz="1200" b="0" i="0" kern="1200" dirty="0">
                <a:solidFill>
                  <a:schemeClr val="tx1"/>
                </a:solidFill>
                <a:effectLst/>
                <a:latin typeface="+mn-lt"/>
                <a:ea typeface="+mn-ea"/>
                <a:cs typeface="+mn-cs"/>
              </a:rPr>
              <a:t>Education for Sustainable Development (ESD) is about enabling us to constructively and creatively address present and future global challenges and create more sustainable and resilient societies.”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example photo, we see how Trinity College Environmental Society campaigned against supermarket food waste, by providing ‘rescued’ food for free!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11</a:t>
            </a:fld>
            <a:endParaRPr lang="da-DK"/>
          </a:p>
        </p:txBody>
      </p:sp>
    </p:spTree>
    <p:extLst>
      <p:ext uri="{BB962C8B-B14F-4D97-AF65-F5344CB8AC3E}">
        <p14:creationId xmlns:p14="http://schemas.microsoft.com/office/powerpoint/2010/main" val="42878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12</a:t>
            </a:fld>
            <a:endParaRPr lang="da-DK"/>
          </a:p>
        </p:txBody>
      </p:sp>
    </p:spTree>
    <p:extLst>
      <p:ext uri="{BB962C8B-B14F-4D97-AF65-F5344CB8AC3E}">
        <p14:creationId xmlns:p14="http://schemas.microsoft.com/office/powerpoint/2010/main" val="126441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en-GB" dirty="0"/>
              <a:t>The NO role is extremely</a:t>
            </a:r>
            <a:r>
              <a:rPr lang="en-GB" baseline="0" dirty="0"/>
              <a:t> important in the Eco-Schools programme, and is vitally important with EcoCampus.  It has to be a person who knows about many aspects of environmentalism and also have people skills…</a:t>
            </a:r>
            <a:endParaRPr lang="en-US"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14</a:t>
            </a:fld>
            <a:endParaRPr lang="da-DK"/>
          </a:p>
        </p:txBody>
      </p:sp>
    </p:spTree>
    <p:extLst>
      <p:ext uri="{BB962C8B-B14F-4D97-AF65-F5344CB8AC3E}">
        <p14:creationId xmlns:p14="http://schemas.microsoft.com/office/powerpoint/2010/main" val="28804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Implement the 7 step framework (Program Running)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Eco Campus Committee with students, staff, faculty and interested actors from the wider </a:t>
            </a:r>
            <a:r>
              <a:rPr lang="en-US" sz="1200" kern="1200" dirty="0" err="1">
                <a:solidFill>
                  <a:schemeClr val="tx1"/>
                </a:solidFill>
                <a:effectLst/>
                <a:latin typeface="+mn-lt"/>
                <a:ea typeface="+mn-ea"/>
                <a:cs typeface="+mn-cs"/>
              </a:rPr>
              <a:t>comunity</a:t>
            </a:r>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Undertake a comprehensive environmental review.</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 vision or goal.</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Organize a meeting with all faculty mangers, or all educators within the faculty, to cement the necessity of curricular integration + create possibilities for cross-disciplinary collaboration</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achievable action plan.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Continuously evaluate and document the process. </a:t>
            </a:r>
            <a:endParaRPr lang="da-D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Write an environmental policy that continues to be upgraded to reflect developments in sustainability and progress of the campus.</a:t>
            </a:r>
            <a:r>
              <a:rPr lang="da-DK" dirty="0">
                <a:effectLst/>
              </a:rPr>
              <a:t> </a:t>
            </a:r>
          </a:p>
          <a:p>
            <a:endParaRPr lang="da-D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Research, Education and curriculum</a:t>
            </a:r>
          </a:p>
          <a:p>
            <a:r>
              <a:rPr lang="en-US" sz="1200" b="1" u="sng" kern="1200" dirty="0">
                <a:solidFill>
                  <a:schemeClr val="tx1"/>
                </a:solidFill>
                <a:effectLst/>
                <a:latin typeface="+mn-lt"/>
                <a:ea typeface="+mn-ea"/>
                <a:cs typeface="+mn-cs"/>
              </a:rPr>
              <a:t>Strive to: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Enhance cross-disciplinary research that provides solutions or fills knowledge gaps related to the SDGs.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 education for sustainable development in all curriculums across all faculties.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Include action driven education, in which students learn by solving real life issues either on campus, in the city, or by engaging with local organizations, businesses or schools.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Create an open elective course regarding ‘sustainability, environmental issues, and ethics’ for all students.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Orient all incoming students and staff about Eco Campus.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 the campus for public organizations and citizens on special days to allow for outreach and educational opportunities.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Engage in events for students run by students to  students.</a:t>
            </a:r>
            <a:r>
              <a:rPr lang="da-DK" dirty="0">
                <a:effectLst/>
              </a:rPr>
              <a:t> </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Environmental &amp; Social criteria</a:t>
            </a:r>
            <a:endParaRPr lang="da-DK"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Work towards:</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C02 neutrality by calculating the institutions carbon footprint and setting reduction targets that are incrementally increased over time.</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Growing the level of biodiversity and green spaces on campus.</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Sustainable consumption by engaging in green product procurement and encouraging students and staff to consume healthily and sustainably.</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Ensuring that the institutions investment and funding policies exclude investments in problematic industries such as fossil fuel based companies, or those dealing in arms, human trafficking, and forms of modern slavery.</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Social inclusion and gender equality on campus.</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Fossil Free transport by providing a safe place for bicycles and electric vehicles </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Minimizing water consumption e.g. by investing in eco-friendly toilets. </a:t>
            </a:r>
            <a:endParaRPr lang="da-DK"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Incrementally reducing the production of waste on campus by measuring the amount and types of waste, followed by reuse, remanufacture, reparation and finally implementing proper recycling and composting facilities.</a:t>
            </a:r>
            <a:r>
              <a:rPr lang="da-DK" dirty="0">
                <a:effectLst/>
              </a:rPr>
              <a:t> </a:t>
            </a: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15</a:t>
            </a:fld>
            <a:endParaRPr lang="da-DK"/>
          </a:p>
        </p:txBody>
      </p:sp>
    </p:spTree>
    <p:extLst>
      <p:ext uri="{BB962C8B-B14F-4D97-AF65-F5344CB8AC3E}">
        <p14:creationId xmlns:p14="http://schemas.microsoft.com/office/powerpoint/2010/main" val="369250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main Themes that ES</a:t>
            </a:r>
            <a:r>
              <a:rPr lang="en-GB" baseline="0" dirty="0"/>
              <a:t> International recommends should be included in the Environmental Review, many countries have others or slightly differently named Themes.</a:t>
            </a:r>
          </a:p>
        </p:txBody>
      </p:sp>
      <p:sp>
        <p:nvSpPr>
          <p:cNvPr id="4" name="Slide Number Placeholder 3"/>
          <p:cNvSpPr>
            <a:spLocks noGrp="1"/>
          </p:cNvSpPr>
          <p:nvPr>
            <p:ph type="sldNum" sz="quarter" idx="10"/>
          </p:nvPr>
        </p:nvSpPr>
        <p:spPr/>
        <p:txBody>
          <a:bodyPr/>
          <a:lstStyle/>
          <a:p>
            <a:fld id="{D2010A9F-2DE3-4FD4-8005-E6A8233750CD}" type="slidenum">
              <a:rPr lang="da-DK" smtClean="0"/>
              <a:pPr/>
              <a:t>16</a:t>
            </a:fld>
            <a:endParaRPr lang="da-DK"/>
          </a:p>
        </p:txBody>
      </p:sp>
    </p:spTree>
    <p:extLst>
      <p:ext uri="{BB962C8B-B14F-4D97-AF65-F5344CB8AC3E}">
        <p14:creationId xmlns:p14="http://schemas.microsoft.com/office/powerpoint/2010/main" val="268899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 and its five programmes touch</a:t>
            </a:r>
            <a:r>
              <a:rPr lang="en-GB" baseline="0" dirty="0"/>
              <a:t> upon all 17 SDGs. Eco-Schools covers the SDGs within its Themes. </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17</a:t>
            </a:fld>
            <a:endParaRPr lang="da-DK"/>
          </a:p>
        </p:txBody>
      </p:sp>
    </p:spTree>
    <p:extLst>
      <p:ext uri="{BB962C8B-B14F-4D97-AF65-F5344CB8AC3E}">
        <p14:creationId xmlns:p14="http://schemas.microsoft.com/office/powerpoint/2010/main" val="36925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AIM: Ensure young people have power to be the change for sustainability that our world needs by engaging them in fun, action-orientated and socially responsible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Here, maybe</a:t>
            </a:r>
            <a:r>
              <a:rPr lang="da-DK" baseline="0" dirty="0"/>
              <a:t> say completely global, Tanzania 62, </a:t>
            </a:r>
            <a:r>
              <a:rPr lang="da-DK" dirty="0"/>
              <a:t> Montenegro was</a:t>
            </a:r>
            <a:r>
              <a:rPr lang="da-DK" baseline="0" dirty="0"/>
              <a:t> </a:t>
            </a:r>
            <a:r>
              <a:rPr lang="da-DK" dirty="0"/>
              <a:t>63,</a:t>
            </a:r>
            <a:r>
              <a:rPr lang="da-DK" baseline="0" dirty="0"/>
              <a:t> Ukraine is no 64</a:t>
            </a:r>
            <a:r>
              <a:rPr lang="da-DK" dirty="0"/>
              <a:t> </a:t>
            </a:r>
            <a:r>
              <a:rPr lang="da-DK" baseline="0" dirty="0"/>
              <a:t> </a:t>
            </a:r>
            <a:r>
              <a:rPr lang="da-DK" dirty="0"/>
              <a:t>(Never really</a:t>
            </a:r>
            <a:r>
              <a:rPr lang="da-DK" baseline="0" dirty="0"/>
              <a:t> know the</a:t>
            </a:r>
            <a:r>
              <a:rPr lang="da-DK" b="1" baseline="0" dirty="0"/>
              <a:t> exact </a:t>
            </a:r>
            <a:r>
              <a:rPr lang="da-DK" baseline="0" dirty="0"/>
              <a:t>amount) </a:t>
            </a:r>
            <a:r>
              <a:rPr lang="en-GB" dirty="0"/>
              <a:t>The Eco-Schools</a:t>
            </a:r>
            <a:r>
              <a:rPr lang="en-GB" baseline="0" dirty="0"/>
              <a:t> numbers can only be a snap shot of the actual numbers as the award ceremonies, the programme management as well as the school cycle vary from country to country (also </a:t>
            </a:r>
            <a:r>
              <a:rPr lang="da-DK" baseline="0" dirty="0"/>
              <a:t>depends when they update the figures in our database – Podio) </a:t>
            </a:r>
            <a:endParaRPr lang="en-GB" dirty="0"/>
          </a:p>
          <a:p>
            <a:endParaRPr lang="da-DK" dirty="0"/>
          </a:p>
          <a:p>
            <a:r>
              <a:rPr lang="da-DK" dirty="0"/>
              <a:t>- </a:t>
            </a:r>
            <a:r>
              <a:rPr lang="da-DK" dirty="0" err="1"/>
              <a:t>Get</a:t>
            </a:r>
            <a:r>
              <a:rPr lang="da-DK" dirty="0"/>
              <a:t> new </a:t>
            </a:r>
            <a:r>
              <a:rPr lang="da-DK" dirty="0" err="1"/>
              <a:t>numbers</a:t>
            </a:r>
            <a:r>
              <a:rPr lang="da-DK" dirty="0"/>
              <a:t> from Bianca  (or from </a:t>
            </a:r>
            <a:r>
              <a:rPr lang="da-DK" dirty="0" err="1"/>
              <a:t>our</a:t>
            </a:r>
            <a:r>
              <a:rPr lang="da-DK" dirty="0"/>
              <a:t> new </a:t>
            </a:r>
            <a:r>
              <a:rPr lang="da-DK" dirty="0" err="1"/>
              <a:t>broshure</a:t>
            </a:r>
            <a:r>
              <a:rPr lang="da-DK" dirty="0"/>
              <a:t>)</a:t>
            </a:r>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FEEE (Foundation for Environmental Education in Europe): </a:t>
            </a:r>
          </a:p>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established in 1981 out of a UN conference  Blue Flag: adopted with the support of the European Commission in 1987</a:t>
            </a:r>
          </a:p>
          <a:p>
            <a:pPr>
              <a:lnSpc>
                <a:spcPct val="80000"/>
              </a:lnSpc>
              <a:buSzPct val="75000"/>
              <a:buFont typeface="Wingdings" panose="05000000000000000000" pitchFamily="2" charset="2"/>
              <a:buNone/>
            </a:pPr>
            <a:r>
              <a:rPr lang="en-GB" sz="1200" dirty="0">
                <a:solidFill>
                  <a:srgbClr val="154194"/>
                </a:solidFill>
                <a:latin typeface="Lato" panose="020F0502020204030203" pitchFamily="34" charset="0"/>
                <a:ea typeface="Lato" panose="020F0502020204030203" pitchFamily="34" charset="0"/>
                <a:cs typeface="Lato" panose="020F0502020204030203" pitchFamily="34" charset="0"/>
              </a:rPr>
              <a:t>In 1994 the Eco-Schools and YRE programmes started   LEAF was implemented as a FEE programme in 2000 and Green Key in 2003   </a:t>
            </a:r>
            <a:r>
              <a:rPr lang="en-GB" sz="1200" dirty="0">
                <a:solidFill>
                  <a:srgbClr val="154194"/>
                </a:solidFill>
              </a:rPr>
              <a:t>In 2001 FEEE expanded outside Europe and changed its name to FEE   2012: FEE 30th anniversary. Blue Flag 25th anniversary   2014: YRE, Green Key and </a:t>
            </a:r>
            <a:r>
              <a:rPr lang="en-GB" sz="1200" dirty="0" err="1">
                <a:solidFill>
                  <a:srgbClr val="154194"/>
                </a:solidFill>
              </a:rPr>
              <a:t>Eco-schools</a:t>
            </a:r>
            <a:r>
              <a:rPr lang="en-GB" sz="1200" dirty="0">
                <a:solidFill>
                  <a:srgbClr val="154194"/>
                </a:solidFill>
              </a:rPr>
              <a:t> 20th anniversary   2015: LEAF 15th anniversary</a:t>
            </a:r>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3</a:t>
            </a:fld>
            <a:endParaRPr lang="da-DK"/>
          </a:p>
        </p:txBody>
      </p:sp>
    </p:spTree>
    <p:extLst>
      <p:ext uri="{BB962C8B-B14F-4D97-AF65-F5344CB8AC3E}">
        <p14:creationId xmlns:p14="http://schemas.microsoft.com/office/powerpoint/2010/main" val="326650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AIM: Ensure young people have power to be the change for sustainability that our world needs by engaging them in fun, action-orientated and socially responsible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Here, maybe</a:t>
            </a:r>
            <a:r>
              <a:rPr lang="da-DK" baseline="0" dirty="0"/>
              <a:t> say completely global, Tanzania 62, </a:t>
            </a:r>
            <a:r>
              <a:rPr lang="da-DK" dirty="0"/>
              <a:t> Montenegro was</a:t>
            </a:r>
            <a:r>
              <a:rPr lang="da-DK" baseline="0" dirty="0"/>
              <a:t> </a:t>
            </a:r>
            <a:r>
              <a:rPr lang="da-DK" dirty="0"/>
              <a:t>63,</a:t>
            </a:r>
            <a:r>
              <a:rPr lang="da-DK" baseline="0" dirty="0"/>
              <a:t> Ukraine is no 64</a:t>
            </a:r>
            <a:r>
              <a:rPr lang="da-DK" dirty="0"/>
              <a:t> </a:t>
            </a:r>
            <a:r>
              <a:rPr lang="da-DK" baseline="0" dirty="0"/>
              <a:t> </a:t>
            </a:r>
            <a:r>
              <a:rPr lang="da-DK" dirty="0"/>
              <a:t>(Never really</a:t>
            </a:r>
            <a:r>
              <a:rPr lang="da-DK" baseline="0" dirty="0"/>
              <a:t> know the</a:t>
            </a:r>
            <a:r>
              <a:rPr lang="da-DK" b="1" baseline="0" dirty="0"/>
              <a:t> exact </a:t>
            </a:r>
            <a:r>
              <a:rPr lang="da-DK" baseline="0" dirty="0"/>
              <a:t>amount) </a:t>
            </a:r>
            <a:r>
              <a:rPr lang="en-GB" dirty="0"/>
              <a:t>The Eco-Schools</a:t>
            </a:r>
            <a:r>
              <a:rPr lang="en-GB" baseline="0" dirty="0"/>
              <a:t> numbers can only be a snap shot of the actual numbers as the award ceremonies, the programme management as well as the school cycle vary from country to country (also </a:t>
            </a:r>
            <a:r>
              <a:rPr lang="da-DK" baseline="0" dirty="0"/>
              <a:t>depends when they update the figures in our database – Podio) </a:t>
            </a:r>
            <a:endParaRPr lang="en-GB" dirty="0"/>
          </a:p>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4</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0A9F-2DE3-4FD4-8005-E6A8233750CD}" type="slidenum">
              <a:rPr lang="da-DK" smtClean="0"/>
              <a:pPr/>
              <a:t>7</a:t>
            </a:fld>
            <a:endParaRPr lang="da-DK"/>
          </a:p>
        </p:txBody>
      </p:sp>
    </p:spTree>
    <p:extLst>
      <p:ext uri="{BB962C8B-B14F-4D97-AF65-F5344CB8AC3E}">
        <p14:creationId xmlns:p14="http://schemas.microsoft.com/office/powerpoint/2010/main" val="77116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17EDBD-2D2C-43F0-8174-B4E8043700A8}"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295746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fee.jpg"/>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Picture 6" descr="logo.png"/>
          <p:cNvPicPr>
            <a:picLocks noChangeAspect="1"/>
          </p:cNvPicPr>
          <p:nvPr userDrawn="1"/>
        </p:nvPicPr>
        <p:blipFill>
          <a:blip r:embed="rId3" cstate="print"/>
          <a:stretch>
            <a:fillRect/>
          </a:stretch>
        </p:blipFill>
        <p:spPr>
          <a:xfrm>
            <a:off x="787400" y="-12700"/>
            <a:ext cx="1224374" cy="1739900"/>
          </a:xfrm>
          <a:prstGeom prst="rect">
            <a:avLst/>
          </a:prstGeom>
        </p:spPr>
      </p:pic>
      <p:pic>
        <p:nvPicPr>
          <p:cNvPr id="11" name="Picture 10" descr="Hvid_BG.png"/>
          <p:cNvPicPr>
            <a:picLocks noChangeAspect="1"/>
          </p:cNvPicPr>
          <p:nvPr userDrawn="1"/>
        </p:nvPicPr>
        <p:blipFill>
          <a:blip r:embed="rId4" cstate="print"/>
          <a:stretch>
            <a:fillRect/>
          </a:stretch>
        </p:blipFill>
        <p:spPr>
          <a:xfrm>
            <a:off x="2011774" y="4324351"/>
            <a:ext cx="7132226" cy="1139175"/>
          </a:xfrm>
          <a:prstGeom prst="rect">
            <a:avLst/>
          </a:prstGeom>
        </p:spPr>
      </p:pic>
      <p:sp>
        <p:nvSpPr>
          <p:cNvPr id="12" name="Titel 1"/>
          <p:cNvSpPr>
            <a:spLocks noGrp="1"/>
          </p:cNvSpPr>
          <p:nvPr>
            <p:ph type="ctrTitle" hasCustomPrompt="1"/>
          </p:nvPr>
        </p:nvSpPr>
        <p:spPr>
          <a:xfrm>
            <a:off x="2233034" y="4467515"/>
            <a:ext cx="4167766" cy="369333"/>
          </a:xfrm>
        </p:spPr>
        <p:txBody>
          <a:bodyPr wrap="none" lIns="0" tIns="0" rIns="0" bIns="0" anchor="t" anchorCtr="0">
            <a:noAutofit/>
          </a:bodyPr>
          <a:lstStyle>
            <a:lvl1pPr algn="l">
              <a:defRPr sz="2600" b="0" i="0" cap="none" spc="0" baseline="0">
                <a:solidFill>
                  <a:srgbClr val="154194"/>
                </a:solidFill>
                <a:latin typeface="Lato Black"/>
                <a:cs typeface="Lato Black"/>
              </a:defRPr>
            </a:lvl1pPr>
          </a:lstStyle>
          <a:p>
            <a:r>
              <a:rPr lang="da-DK" dirty="0" err="1"/>
              <a:t>Foundation</a:t>
            </a:r>
            <a:r>
              <a:rPr lang="da-DK" dirty="0"/>
              <a:t> for </a:t>
            </a:r>
            <a:r>
              <a:rPr lang="da-DK" dirty="0" err="1"/>
              <a:t>Environmental</a:t>
            </a:r>
            <a:r>
              <a:rPr lang="da-DK" dirty="0"/>
              <a:t> </a:t>
            </a:r>
            <a:r>
              <a:rPr lang="da-DK" dirty="0" err="1"/>
              <a:t>Eduacation</a:t>
            </a:r>
            <a:endParaRPr lang="da-DK" dirty="0"/>
          </a:p>
        </p:txBody>
      </p:sp>
    </p:spTree>
    <p:extLst>
      <p:ext uri="{BB962C8B-B14F-4D97-AF65-F5344CB8AC3E}">
        <p14:creationId xmlns:p14="http://schemas.microsoft.com/office/powerpoint/2010/main" val="41564295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2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ro.jpg"/>
          <p:cNvPicPr>
            <a:picLocks noChangeAspect="1"/>
          </p:cNvPicPr>
          <p:nvPr userDrawn="1"/>
        </p:nvPicPr>
        <p:blipFill>
          <a:blip r:embed="rId2" cstate="print"/>
          <a:stretch>
            <a:fillRect/>
          </a:stretch>
        </p:blipFill>
        <p:spPr>
          <a:xfrm>
            <a:off x="-7257" y="0"/>
            <a:ext cx="3581400" cy="6858000"/>
          </a:xfrm>
          <a:prstGeom prst="rect">
            <a:avLst/>
          </a:prstGeom>
        </p:spPr>
      </p:pic>
      <p:sp>
        <p:nvSpPr>
          <p:cNvPr id="2" name="Titel 1"/>
          <p:cNvSpPr>
            <a:spLocks noGrp="1"/>
          </p:cNvSpPr>
          <p:nvPr>
            <p:ph type="ctrTitle" hasCustomPrompt="1"/>
          </p:nvPr>
        </p:nvSpPr>
        <p:spPr>
          <a:xfrm>
            <a:off x="4049134" y="1724315"/>
            <a:ext cx="2380174" cy="369333"/>
          </a:xfrm>
        </p:spPr>
        <p:txBody>
          <a:bodyPr wrap="none" lIns="0" tIns="0" rIns="0" bIns="0" anchor="t" anchorCtr="0">
            <a:noAutofit/>
          </a:bodyPr>
          <a:lstStyle>
            <a:lvl1pPr algn="l">
              <a:defRPr sz="2400" b="1" i="0" cap="all" baseline="0">
                <a:solidFill>
                  <a:srgbClr val="154194"/>
                </a:solidFill>
                <a:latin typeface="Lato"/>
                <a:cs typeface="Lato"/>
              </a:defRPr>
            </a:lvl1pPr>
          </a:lstStyle>
          <a:p>
            <a:r>
              <a:rPr lang="da-DK" dirty="0"/>
              <a:t>Introduktion</a:t>
            </a:r>
          </a:p>
        </p:txBody>
      </p:sp>
      <p:sp>
        <p:nvSpPr>
          <p:cNvPr id="8" name="Rectangle 7"/>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9" name="Picture 8" descr="bar_line.png"/>
          <p:cNvPicPr>
            <a:picLocks noChangeAspect="1"/>
          </p:cNvPicPr>
          <p:nvPr userDrawn="1"/>
        </p:nvPicPr>
        <p:blipFill>
          <a:blip r:embed="rId3" cstate="print"/>
          <a:stretch>
            <a:fillRect/>
          </a:stretch>
        </p:blipFill>
        <p:spPr>
          <a:xfrm>
            <a:off x="1790700" y="-146051"/>
            <a:ext cx="63500" cy="520701"/>
          </a:xfrm>
          <a:prstGeom prst="rect">
            <a:avLst/>
          </a:prstGeom>
        </p:spPr>
      </p:pic>
      <p:sp>
        <p:nvSpPr>
          <p:cNvPr id="3"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image + </a:t>
            </a:r>
            <a:r>
              <a:rPr lang="da-DK" dirty="0" err="1"/>
              <a:t>content</a:t>
            </a:r>
            <a:r>
              <a:rPr lang="da-DK" dirty="0"/>
              <a:t> slide</a:t>
            </a:r>
          </a:p>
        </p:txBody>
      </p:sp>
      <p:pic>
        <p:nvPicPr>
          <p:cNvPr id="10" name="Picture 9" descr="Foundation for Environmental Education Education.png"/>
          <p:cNvPicPr>
            <a:picLocks noChangeAspect="1"/>
          </p:cNvPicPr>
          <p:nvPr userDrawn="1"/>
        </p:nvPicPr>
        <p:blipFill>
          <a:blip r:embed="rId4" cstate="print"/>
          <a:stretch>
            <a:fillRect/>
          </a:stretch>
        </p:blipFill>
        <p:spPr>
          <a:xfrm>
            <a:off x="5987145" y="6547298"/>
            <a:ext cx="2910115" cy="107120"/>
          </a:xfrm>
          <a:prstGeom prst="rect">
            <a:avLst/>
          </a:prstGeom>
        </p:spPr>
      </p:pic>
    </p:spTree>
    <p:extLst>
      <p:ext uri="{BB962C8B-B14F-4D97-AF65-F5344CB8AC3E}">
        <p14:creationId xmlns:p14="http://schemas.microsoft.com/office/powerpoint/2010/main" val="40942201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r template">
    <p:bg>
      <p:bgPr>
        <a:solidFill>
          <a:schemeClr val="bg1"/>
        </a:solidFill>
        <a:effectLst/>
      </p:bgPr>
    </p:bg>
    <p:spTree>
      <p:nvGrpSpPr>
        <p:cNvPr id="1" name=""/>
        <p:cNvGrpSpPr/>
        <p:nvPr/>
      </p:nvGrpSpPr>
      <p:grpSpPr>
        <a:xfrm>
          <a:off x="0" y="0"/>
          <a:ext cx="0" cy="0"/>
          <a:chOff x="0" y="0"/>
          <a:chExt cx="0" cy="0"/>
        </a:xfrm>
      </p:grpSpPr>
      <p:sp>
        <p:nvSpPr>
          <p:cNvPr id="4" name="Pladsholder til indhold 3"/>
          <p:cNvSpPr>
            <a:spLocks noGrp="1"/>
          </p:cNvSpPr>
          <p:nvPr>
            <p:ph sz="quarter" idx="10" hasCustomPrompt="1"/>
          </p:nvPr>
        </p:nvSpPr>
        <p:spPr>
          <a:xfrm>
            <a:off x="1911514" y="1516637"/>
            <a:ext cx="6914986" cy="4807964"/>
          </a:xfrm>
          <a:prstGeom prst="rect">
            <a:avLst/>
          </a:prstGeom>
        </p:spPr>
        <p:txBody>
          <a:bodyPr vert="horz" lIns="0" tIns="0" rIns="0" bIns="0" numCol="1" spcCol="108000">
            <a:normAutofit/>
          </a:bodyPr>
          <a:lstStyle>
            <a:lvl1pPr>
              <a:defRPr sz="3000" baseline="0">
                <a:latin typeface="Lato"/>
                <a:cs typeface="Lato"/>
              </a:defRPr>
            </a:lvl1pPr>
            <a:lvl2pPr>
              <a:buFont typeface="Arial"/>
              <a:buChar char="•"/>
              <a:defRPr>
                <a:latin typeface="Lato"/>
                <a:cs typeface="Lato"/>
              </a:defRPr>
            </a:lvl2pPr>
            <a:lvl3pPr>
              <a:defRPr>
                <a:latin typeface="Lato"/>
                <a:cs typeface="Lato"/>
              </a:defRPr>
            </a:lvl3pPr>
            <a:lvl4pPr>
              <a:defRPr>
                <a:latin typeface="Lato"/>
                <a:cs typeface="Lato"/>
              </a:defRPr>
            </a:lvl4pPr>
            <a:lvl5pPr>
              <a:defRPr>
                <a:latin typeface="Lato"/>
                <a:cs typeface="Lato"/>
              </a:defRPr>
            </a:lvl5pPr>
          </a:lstStyle>
          <a:p>
            <a:pPr lvl="0"/>
            <a:r>
              <a:rPr lang="da-DK" dirty="0" err="1"/>
              <a:t>Level</a:t>
            </a:r>
            <a:r>
              <a:rPr lang="da-DK" dirty="0"/>
              <a:t> 1</a:t>
            </a:r>
          </a:p>
          <a:p>
            <a:pPr lvl="1"/>
            <a:r>
              <a:rPr lang="da-DK" dirty="0" err="1"/>
              <a:t>Level</a:t>
            </a:r>
            <a:r>
              <a:rPr lang="da-DK" dirty="0"/>
              <a:t> 2</a:t>
            </a:r>
          </a:p>
          <a:p>
            <a:pPr lvl="2"/>
            <a:r>
              <a:rPr lang="da-DK" dirty="0" err="1"/>
              <a:t>Level</a:t>
            </a:r>
            <a:r>
              <a:rPr lang="da-DK" dirty="0"/>
              <a:t> 3</a:t>
            </a:r>
          </a:p>
          <a:p>
            <a:pPr lvl="3"/>
            <a:r>
              <a:rPr lang="da-DK" dirty="0" err="1"/>
              <a:t>Level</a:t>
            </a:r>
            <a:r>
              <a:rPr lang="da-DK" dirty="0"/>
              <a:t> 4 </a:t>
            </a:r>
          </a:p>
          <a:p>
            <a:pPr lvl="4"/>
            <a:r>
              <a:rPr lang="da-DK" dirty="0" err="1"/>
              <a:t>Level</a:t>
            </a:r>
            <a:r>
              <a:rPr lang="da-DK" dirty="0"/>
              <a:t> 5</a:t>
            </a:r>
          </a:p>
        </p:txBody>
      </p:sp>
      <p:sp>
        <p:nvSpPr>
          <p:cNvPr id="5" name="Rectangle 4"/>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6" name="Picture 5"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7"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White </a:t>
            </a:r>
            <a:r>
              <a:rPr lang="da-DK" dirty="0" err="1"/>
              <a:t>Background</a:t>
            </a:r>
            <a:r>
              <a:rPr lang="da-DK" dirty="0"/>
              <a:t>  </a:t>
            </a:r>
            <a:r>
              <a:rPr lang="da-DK" dirty="0" err="1"/>
              <a:t>Bullet</a:t>
            </a:r>
            <a:r>
              <a:rPr lang="da-DK" dirty="0"/>
              <a:t> Slide</a:t>
            </a:r>
          </a:p>
        </p:txBody>
      </p:sp>
      <p:pic>
        <p:nvPicPr>
          <p:cNvPr id="8" name="Picture 7" descr="Foundation for Environmental Education Education.png"/>
          <p:cNvPicPr>
            <a:picLocks noChangeAspect="1"/>
          </p:cNvPicPr>
          <p:nvPr userDrawn="1"/>
        </p:nvPicPr>
        <p:blipFill>
          <a:blip r:embed="rId3" cstate="print"/>
          <a:stretch>
            <a:fillRect/>
          </a:stretch>
        </p:blipFill>
        <p:spPr>
          <a:xfrm>
            <a:off x="335644" y="6547298"/>
            <a:ext cx="2910115" cy="107120"/>
          </a:xfrm>
          <a:prstGeom prst="rect">
            <a:avLst/>
          </a:prstGeom>
        </p:spPr>
      </p:pic>
    </p:spTree>
    <p:extLst>
      <p:ext uri="{BB962C8B-B14F-4D97-AF65-F5344CB8AC3E}">
        <p14:creationId xmlns:p14="http://schemas.microsoft.com/office/powerpoint/2010/main" val="34165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1"/>
        </a:solidFill>
        <a:effectLst/>
      </p:bgPr>
    </p:bg>
    <p:spTree>
      <p:nvGrpSpPr>
        <p:cNvPr id="1" name=""/>
        <p:cNvGrpSpPr/>
        <p:nvPr/>
      </p:nvGrpSpPr>
      <p:grpSpPr>
        <a:xfrm>
          <a:off x="0" y="0"/>
          <a:ext cx="0" cy="0"/>
          <a:chOff x="0" y="0"/>
          <a:chExt cx="0" cy="0"/>
        </a:xfrm>
      </p:grpSpPr>
      <p:sp>
        <p:nvSpPr>
          <p:cNvPr id="15" name="Pladsholder til billede 14"/>
          <p:cNvSpPr>
            <a:spLocks noGrp="1"/>
          </p:cNvSpPr>
          <p:nvPr>
            <p:ph type="pic" sz="quarter" idx="10"/>
          </p:nvPr>
        </p:nvSpPr>
        <p:spPr>
          <a:xfrm>
            <a:off x="0" y="1"/>
            <a:ext cx="9144000" cy="6858000"/>
          </a:xfrm>
          <a:prstGeom prst="rect">
            <a:avLst/>
          </a:prstGeom>
        </p:spPr>
        <p:txBody>
          <a:bodyPr vert="horz" anchor="ctr"/>
          <a:lstStyle>
            <a:lvl1pPr algn="ctr">
              <a:buNone/>
              <a:defRPr>
                <a:latin typeface="Lato"/>
                <a:cs typeface="Lato"/>
              </a:defRPr>
            </a:lvl1pPr>
          </a:lstStyle>
          <a:p>
            <a:r>
              <a:rPr lang="en-US"/>
              <a:t>Click icon to add picture</a:t>
            </a:r>
            <a:endParaRPr lang="da-DK" dirty="0"/>
          </a:p>
        </p:txBody>
      </p:sp>
      <p:sp>
        <p:nvSpPr>
          <p:cNvPr id="4" name="Rectangle 3"/>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Picture 4"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6"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slide – </a:t>
            </a:r>
            <a:r>
              <a:rPr lang="da-DK" dirty="0" err="1"/>
              <a:t>full</a:t>
            </a:r>
            <a:r>
              <a:rPr lang="da-DK" dirty="0"/>
              <a:t> </a:t>
            </a:r>
            <a:r>
              <a:rPr lang="da-DK" dirty="0" err="1"/>
              <a:t>size</a:t>
            </a:r>
            <a:r>
              <a:rPr lang="da-DK" dirty="0"/>
              <a:t> image </a:t>
            </a:r>
          </a:p>
        </p:txBody>
      </p:sp>
    </p:spTree>
    <p:extLst>
      <p:ext uri="{BB962C8B-B14F-4D97-AF65-F5344CB8AC3E}">
        <p14:creationId xmlns:p14="http://schemas.microsoft.com/office/powerpoint/2010/main" val="204176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lumn">
    <p:bg>
      <p:bgPr>
        <a:solidFill>
          <a:schemeClr val="bg1"/>
        </a:solidFill>
        <a:effectLst/>
      </p:bgPr>
    </p:bg>
    <p:spTree>
      <p:nvGrpSpPr>
        <p:cNvPr id="1" name=""/>
        <p:cNvGrpSpPr/>
        <p:nvPr/>
      </p:nvGrpSpPr>
      <p:grpSpPr>
        <a:xfrm>
          <a:off x="0" y="0"/>
          <a:ext cx="0" cy="0"/>
          <a:chOff x="0" y="0"/>
          <a:chExt cx="0" cy="0"/>
        </a:xfrm>
      </p:grpSpPr>
      <p:sp>
        <p:nvSpPr>
          <p:cNvPr id="7" name="Pladsholder til indhold 3"/>
          <p:cNvSpPr>
            <a:spLocks noGrp="1"/>
          </p:cNvSpPr>
          <p:nvPr>
            <p:ph sz="quarter" idx="11" hasCustomPrompt="1"/>
          </p:nvPr>
        </p:nvSpPr>
        <p:spPr>
          <a:xfrm>
            <a:off x="4680077" y="1778001"/>
            <a:ext cx="4187759" cy="4597401"/>
          </a:xfrm>
          <a:prstGeom prst="rect">
            <a:avLst/>
          </a:prstGeom>
        </p:spPr>
        <p:txBody>
          <a:bodyPr vert="horz" numCol="1" spcCol="108000">
            <a:normAutofit/>
          </a:bodyPr>
          <a:lstStyle>
            <a:lvl1pPr>
              <a:defRPr sz="2400">
                <a:latin typeface="Lato"/>
                <a:cs typeface="Lato"/>
              </a:defRPr>
            </a:lvl1pPr>
            <a:lvl2pPr>
              <a:buFont typeface="Arial"/>
              <a:buChar char="•"/>
              <a:defRPr sz="2000">
                <a:latin typeface="Lato"/>
                <a:cs typeface="Lato"/>
              </a:defRPr>
            </a:lvl2pPr>
            <a:lvl3pPr>
              <a:defRPr sz="1800">
                <a:latin typeface="Lato"/>
                <a:cs typeface="Lato"/>
              </a:defRPr>
            </a:lvl3pPr>
            <a:lvl4pPr>
              <a:defRPr sz="1600">
                <a:latin typeface="Lato"/>
                <a:cs typeface="Lato"/>
              </a:defRPr>
            </a:lvl4pPr>
            <a:lvl5pPr>
              <a:defRPr sz="1400">
                <a:latin typeface="Lato"/>
                <a:cs typeface="Lato"/>
              </a:defRPr>
            </a:lvl5pPr>
          </a:lstStyle>
          <a:p>
            <a:pPr lvl="0"/>
            <a:r>
              <a:rPr lang="da-DK" dirty="0" err="1"/>
              <a:t>Level</a:t>
            </a:r>
            <a:r>
              <a:rPr lang="da-DK" dirty="0"/>
              <a:t> 1</a:t>
            </a:r>
          </a:p>
          <a:p>
            <a:pPr lvl="1"/>
            <a:r>
              <a:rPr lang="da-DK" dirty="0" err="1"/>
              <a:t>Level</a:t>
            </a:r>
            <a:r>
              <a:rPr lang="da-DK" dirty="0"/>
              <a:t> 2</a:t>
            </a:r>
          </a:p>
          <a:p>
            <a:pPr lvl="2"/>
            <a:r>
              <a:rPr lang="da-DK" dirty="0" err="1"/>
              <a:t>Level</a:t>
            </a:r>
            <a:r>
              <a:rPr lang="da-DK" dirty="0"/>
              <a:t> 3</a:t>
            </a:r>
          </a:p>
          <a:p>
            <a:pPr lvl="3"/>
            <a:r>
              <a:rPr lang="da-DK" dirty="0" err="1"/>
              <a:t>Level</a:t>
            </a:r>
            <a:r>
              <a:rPr lang="da-DK" dirty="0"/>
              <a:t> 4</a:t>
            </a:r>
          </a:p>
          <a:p>
            <a:pPr lvl="4"/>
            <a:r>
              <a:rPr lang="da-DK" dirty="0" err="1"/>
              <a:t>Level</a:t>
            </a:r>
            <a:r>
              <a:rPr lang="da-DK" dirty="0"/>
              <a:t> 5</a:t>
            </a:r>
          </a:p>
        </p:txBody>
      </p:sp>
      <p:sp>
        <p:nvSpPr>
          <p:cNvPr id="8" name="Titel 9"/>
          <p:cNvSpPr>
            <a:spLocks noGrp="1" noChangeAspect="1"/>
          </p:cNvSpPr>
          <p:nvPr>
            <p:ph type="title" hasCustomPrompt="1"/>
          </p:nvPr>
        </p:nvSpPr>
        <p:spPr>
          <a:xfrm>
            <a:off x="303852" y="712239"/>
            <a:ext cx="8166101" cy="909129"/>
          </a:xfrm>
        </p:spPr>
        <p:txBody>
          <a:bodyPr lIns="0" tIns="0" rIns="0" bIns="0" anchor="t" anchorCtr="0">
            <a:normAutofit/>
          </a:bodyPr>
          <a:lstStyle>
            <a:lvl1pPr algn="l">
              <a:lnSpc>
                <a:spcPct val="80000"/>
              </a:lnSpc>
              <a:defRPr sz="3600" b="0" i="0" cap="all" baseline="0">
                <a:solidFill>
                  <a:srgbClr val="154194"/>
                </a:solidFill>
                <a:latin typeface="Lato Light"/>
                <a:cs typeface="Lato Light"/>
              </a:defRPr>
            </a:lvl1pPr>
          </a:lstStyle>
          <a:p>
            <a:r>
              <a:rPr lang="da-DK" dirty="0" err="1"/>
              <a:t>Headline</a:t>
            </a:r>
            <a:endParaRPr lang="da-DK" dirty="0"/>
          </a:p>
        </p:txBody>
      </p:sp>
      <p:sp>
        <p:nvSpPr>
          <p:cNvPr id="9" name="Rectangle 8"/>
          <p:cNvSpPr/>
          <p:nvPr userDrawn="1"/>
        </p:nvSpPr>
        <p:spPr>
          <a:xfrm>
            <a:off x="0" y="0"/>
            <a:ext cx="9144000" cy="453543"/>
          </a:xfrm>
          <a:prstGeom prst="rect">
            <a:avLst/>
          </a:prstGeom>
          <a:solidFill>
            <a:srgbClr val="15419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12" name="Picture 11" descr="bar_line.png"/>
          <p:cNvPicPr>
            <a:picLocks noChangeAspect="1"/>
          </p:cNvPicPr>
          <p:nvPr userDrawn="1"/>
        </p:nvPicPr>
        <p:blipFill>
          <a:blip r:embed="rId2" cstate="print"/>
          <a:stretch>
            <a:fillRect/>
          </a:stretch>
        </p:blipFill>
        <p:spPr>
          <a:xfrm>
            <a:off x="1790700" y="-146051"/>
            <a:ext cx="63500" cy="520701"/>
          </a:xfrm>
          <a:prstGeom prst="rect">
            <a:avLst/>
          </a:prstGeom>
        </p:spPr>
      </p:pic>
      <p:sp>
        <p:nvSpPr>
          <p:cNvPr id="13" name="Undertitel 2"/>
          <p:cNvSpPr>
            <a:spLocks noGrp="1"/>
          </p:cNvSpPr>
          <p:nvPr>
            <p:ph type="subTitle" idx="1" hasCustomPrompt="1"/>
          </p:nvPr>
        </p:nvSpPr>
        <p:spPr>
          <a:xfrm>
            <a:off x="1881697" y="68944"/>
            <a:ext cx="4419950" cy="482600"/>
          </a:xfrm>
          <a:prstGeom prst="rect">
            <a:avLst/>
          </a:prstGeom>
        </p:spPr>
        <p:txBody>
          <a:bodyPr/>
          <a:lstStyle>
            <a:lvl1pPr marL="0" indent="0" algn="l">
              <a:buNone/>
              <a:defRPr sz="1300" baseline="0">
                <a:solidFill>
                  <a:srgbClr val="FFFFFF"/>
                </a:solidFill>
                <a:latin typeface="Lato"/>
                <a:cs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Standard White 2 columns</a:t>
            </a:r>
          </a:p>
        </p:txBody>
      </p:sp>
      <p:pic>
        <p:nvPicPr>
          <p:cNvPr id="14" name="Picture 13" descr="Foundation for Environmental Education Education.png"/>
          <p:cNvPicPr>
            <a:picLocks noChangeAspect="1"/>
          </p:cNvPicPr>
          <p:nvPr userDrawn="1"/>
        </p:nvPicPr>
        <p:blipFill>
          <a:blip r:embed="rId3" cstate="print"/>
          <a:stretch>
            <a:fillRect/>
          </a:stretch>
        </p:blipFill>
        <p:spPr>
          <a:xfrm>
            <a:off x="5987145" y="6547298"/>
            <a:ext cx="2910115" cy="107120"/>
          </a:xfrm>
          <a:prstGeom prst="rect">
            <a:avLst/>
          </a:prstGeom>
        </p:spPr>
      </p:pic>
      <p:sp>
        <p:nvSpPr>
          <p:cNvPr id="15" name="Titel 1"/>
          <p:cNvSpPr txBox="1">
            <a:spLocks/>
          </p:cNvSpPr>
          <p:nvPr userDrawn="1"/>
        </p:nvSpPr>
        <p:spPr>
          <a:xfrm>
            <a:off x="303850" y="1800555"/>
            <a:ext cx="2380174" cy="369333"/>
          </a:xfrm>
          <a:prstGeom prst="rect">
            <a:avLst/>
          </a:prstGeom>
        </p:spPr>
        <p:txBody>
          <a:bodyPr vert="horz" wrap="none" lIns="0" tIns="0" rIns="0" bIns="0" rtlCol="0" anchor="t" anchorCtr="0">
            <a:noAutofit/>
          </a:bodyPr>
          <a:lstStyle>
            <a:lvl1pPr algn="l">
              <a:defRPr sz="2400" b="1" i="0" cap="all" baseline="0">
                <a:solidFill>
                  <a:srgbClr val="154194"/>
                </a:solidFill>
                <a:latin typeface="Lato"/>
                <a:cs typeface="Lato"/>
              </a:defRPr>
            </a:lvl1pPr>
          </a:lstStyle>
          <a:p>
            <a:pPr defTabSz="457200">
              <a:spcBef>
                <a:spcPct val="0"/>
              </a:spcBef>
              <a:defRPr/>
            </a:pPr>
            <a:r>
              <a:rPr lang="da-DK" b="0" cap="none" dirty="0">
                <a:solidFill>
                  <a:srgbClr val="23211E"/>
                </a:solidFill>
              </a:rPr>
              <a:t>Introduktion</a:t>
            </a:r>
          </a:p>
        </p:txBody>
      </p:sp>
      <p:sp>
        <p:nvSpPr>
          <p:cNvPr id="16" name="Titel 1"/>
          <p:cNvSpPr txBox="1">
            <a:spLocks/>
          </p:cNvSpPr>
          <p:nvPr userDrawn="1"/>
        </p:nvSpPr>
        <p:spPr>
          <a:xfrm>
            <a:off x="296593" y="2246128"/>
            <a:ext cx="4238522" cy="2102857"/>
          </a:xfrm>
          <a:prstGeom prst="rect">
            <a:avLst/>
          </a:prstGeom>
        </p:spPr>
        <p:txBody>
          <a:bodyPr vert="horz" wrap="none" lIns="0" tIns="0" rIns="0" bIns="0" rtlCol="0" anchor="t">
            <a:noAutofit/>
          </a:bodyPr>
          <a:lstStyle>
            <a:lvl1pPr algn="l">
              <a:defRPr sz="2400" b="1" i="0" cap="all" baseline="0">
                <a:solidFill>
                  <a:srgbClr val="154194"/>
                </a:solidFill>
                <a:latin typeface="Lato"/>
                <a:cs typeface="Lato"/>
              </a:defRPr>
            </a:lvl1pPr>
          </a:lstStyle>
          <a:p>
            <a:pPr defTabSz="457200">
              <a:spcBef>
                <a:spcPct val="0"/>
              </a:spcBef>
              <a:defRPr/>
            </a:pPr>
            <a:r>
              <a:rPr lang="en-US" sz="1800" b="0" cap="none" dirty="0">
                <a:solidFill>
                  <a:prstClr val="black">
                    <a:lumMod val="75000"/>
                    <a:lumOff val="25000"/>
                    <a:alpha val="90000"/>
                  </a:prstClr>
                </a:solidFill>
                <a:latin typeface="Lato Light"/>
              </a:rPr>
              <a:t>This is a guide to the basic elements that </a:t>
            </a:r>
          </a:p>
          <a:p>
            <a:pPr defTabSz="457200">
              <a:spcBef>
                <a:spcPct val="0"/>
              </a:spcBef>
              <a:defRPr/>
            </a:pPr>
            <a:r>
              <a:rPr lang="en-US" sz="1800" b="0" cap="none" dirty="0">
                <a:solidFill>
                  <a:prstClr val="black">
                    <a:lumMod val="75000"/>
                    <a:lumOff val="25000"/>
                    <a:alpha val="90000"/>
                  </a:prstClr>
                </a:solidFill>
                <a:latin typeface="Lato Light"/>
              </a:rPr>
              <a:t>make up the Foundation for Environmental </a:t>
            </a:r>
          </a:p>
          <a:p>
            <a:pPr defTabSz="457200">
              <a:spcBef>
                <a:spcPct val="0"/>
              </a:spcBef>
              <a:defRPr/>
            </a:pPr>
            <a:r>
              <a:rPr lang="en-US" sz="1800" b="0" cap="none" dirty="0">
                <a:solidFill>
                  <a:prstClr val="black">
                    <a:lumMod val="75000"/>
                    <a:lumOff val="25000"/>
                    <a:alpha val="90000"/>
                  </a:prstClr>
                </a:solidFill>
                <a:latin typeface="Lato Light"/>
              </a:rPr>
              <a:t>Education and its </a:t>
            </a:r>
            <a:r>
              <a:rPr lang="en-US" sz="1800" b="0" cap="none" dirty="0" err="1">
                <a:solidFill>
                  <a:prstClr val="black">
                    <a:lumMod val="75000"/>
                    <a:lumOff val="25000"/>
                    <a:alpha val="90000"/>
                  </a:prstClr>
                </a:solidFill>
                <a:latin typeface="Lato Light"/>
              </a:rPr>
              <a:t>programmes</a:t>
            </a:r>
            <a:r>
              <a:rPr lang="en-US" sz="1800" b="0" cap="none" dirty="0">
                <a:solidFill>
                  <a:prstClr val="black">
                    <a:lumMod val="75000"/>
                    <a:lumOff val="25000"/>
                    <a:alpha val="90000"/>
                  </a:prstClr>
                </a:solidFill>
                <a:latin typeface="Lato Light"/>
              </a:rPr>
              <a:t>. Have a read, </a:t>
            </a:r>
          </a:p>
          <a:p>
            <a:pPr defTabSz="457200">
              <a:spcBef>
                <a:spcPct val="0"/>
              </a:spcBef>
              <a:defRPr/>
            </a:pPr>
            <a:r>
              <a:rPr lang="en-US" sz="1800" b="0" cap="none" dirty="0">
                <a:solidFill>
                  <a:prstClr val="black">
                    <a:lumMod val="75000"/>
                    <a:lumOff val="25000"/>
                    <a:alpha val="90000"/>
                  </a:prstClr>
                </a:solidFill>
                <a:latin typeface="Lato Light"/>
              </a:rPr>
              <a:t>it will help you to get to know us a little better.</a:t>
            </a:r>
            <a:endParaRPr lang="da-DK" sz="1800" b="0" cap="none" dirty="0">
              <a:solidFill>
                <a:prstClr val="black">
                  <a:lumMod val="75000"/>
                  <a:lumOff val="25000"/>
                  <a:alpha val="90000"/>
                </a:prstClr>
              </a:solidFill>
              <a:latin typeface="Lato Light"/>
            </a:endParaRPr>
          </a:p>
        </p:txBody>
      </p:sp>
    </p:spTree>
    <p:extLst>
      <p:ext uri="{BB962C8B-B14F-4D97-AF65-F5344CB8AC3E}">
        <p14:creationId xmlns:p14="http://schemas.microsoft.com/office/powerpoint/2010/main" val="10326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long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0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4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7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with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6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367473"/>
            <a:ext cx="8229600" cy="1143000"/>
          </a:xfrm>
          <a:prstGeom prst="rect">
            <a:avLst/>
          </a:prstGeom>
        </p:spPr>
        <p:txBody>
          <a:bodyPr vert="horz" lIns="91440" tIns="45720" rIns="91440" bIns="45720" rtlCol="0" anchor="ctr">
            <a:normAutofit/>
          </a:bodyPr>
          <a:lstStyle/>
          <a:p>
            <a:r>
              <a:rPr lang="da-DK" dirty="0"/>
              <a:t>EDIT IN MASTER</a:t>
            </a:r>
          </a:p>
        </p:txBody>
      </p:sp>
    </p:spTree>
    <p:extLst>
      <p:ext uri="{BB962C8B-B14F-4D97-AF65-F5344CB8AC3E}">
        <p14:creationId xmlns:p14="http://schemas.microsoft.com/office/powerpoint/2010/main" val="21228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kern="1200" baseline="0">
          <a:solidFill>
            <a:schemeClr val="tx1"/>
          </a:solidFill>
          <a:latin typeface="Lato"/>
          <a:ea typeface="+mj-ea"/>
          <a:cs typeface="Lat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3.jpeg"/><Relationship Id="rId4" Type="http://schemas.openxmlformats.org/officeDocument/2006/relationships/diagramData" Target="../diagrams/data3.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0"/>
            <a:ext cx="792088" cy="1365482"/>
          </a:xfrm>
          <a:prstGeom prst="rect">
            <a:avLst/>
          </a:prstGeom>
        </p:spPr>
      </p:pic>
      <p:pic>
        <p:nvPicPr>
          <p:cNvPr id="6" name="Grafik 5" descr="FEE EcoCampus_cmyk.png"/>
          <p:cNvPicPr>
            <a:picLocks noChangeAspect="1"/>
          </p:cNvPicPr>
          <p:nvPr/>
        </p:nvPicPr>
        <p:blipFill>
          <a:blip r:embed="rId4" cstate="print"/>
          <a:stretch>
            <a:fillRect/>
          </a:stretch>
        </p:blipFill>
        <p:spPr>
          <a:xfrm>
            <a:off x="6444208" y="188640"/>
            <a:ext cx="1401728" cy="1181942"/>
          </a:xfrm>
          <a:prstGeom prst="rect">
            <a:avLst/>
          </a:prstGeom>
        </p:spPr>
      </p:pic>
      <p:pic>
        <p:nvPicPr>
          <p:cNvPr id="5" name="Picture 4" descr="A group of people in front of a building&#10;&#10;Description automatically generated">
            <a:extLst>
              <a:ext uri="{FF2B5EF4-FFF2-40B4-BE49-F238E27FC236}">
                <a16:creationId xmlns:a16="http://schemas.microsoft.com/office/drawing/2014/main" id="{65137F11-32C6-E249-BDCA-9109A44936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85393"/>
            <a:ext cx="9144000" cy="5472607"/>
          </a:xfrm>
          <a:prstGeom prst="rect">
            <a:avLst/>
          </a:prstGeom>
        </p:spPr>
      </p:pic>
      <p:sp>
        <p:nvSpPr>
          <p:cNvPr id="9" name="Rectangle 8">
            <a:extLst>
              <a:ext uri="{FF2B5EF4-FFF2-40B4-BE49-F238E27FC236}">
                <a16:creationId xmlns:a16="http://schemas.microsoft.com/office/drawing/2014/main" id="{61B9E343-625E-7340-92EB-C48376A05397}"/>
              </a:ext>
            </a:extLst>
          </p:cNvPr>
          <p:cNvSpPr/>
          <p:nvPr/>
        </p:nvSpPr>
        <p:spPr>
          <a:xfrm>
            <a:off x="-25342" y="5842337"/>
            <a:ext cx="6037502" cy="1015663"/>
          </a:xfrm>
          <a:prstGeom prst="rect">
            <a:avLst/>
          </a:prstGeom>
        </p:spPr>
        <p:txBody>
          <a:bodyPr wrap="square">
            <a:spAutoFit/>
          </a:bodyPr>
          <a:lstStyle/>
          <a:p>
            <a:r>
              <a:rPr lang="de-DE" sz="3600" b="1" dirty="0">
                <a:solidFill>
                  <a:srgbClr val="C00000"/>
                </a:solidFill>
                <a:latin typeface="Lato" panose="020F0502020204030203" pitchFamily="34" charset="0"/>
                <a:ea typeface="Lato" panose="020F0502020204030203" pitchFamily="34" charset="0"/>
                <a:cs typeface="Lato" panose="020F0502020204030203" pitchFamily="34" charset="0"/>
              </a:rPr>
              <a:t>FEE </a:t>
            </a:r>
            <a:r>
              <a:rPr lang="de-DE" sz="3600" b="1" dirty="0" err="1">
                <a:solidFill>
                  <a:srgbClr val="C00000"/>
                </a:solidFill>
                <a:latin typeface="Lato" panose="020F0502020204030203" pitchFamily="34" charset="0"/>
                <a:ea typeface="Lato" panose="020F0502020204030203" pitchFamily="34" charset="0"/>
                <a:cs typeface="Lato" panose="020F0502020204030203" pitchFamily="34" charset="0"/>
              </a:rPr>
              <a:t>EcoCampus</a:t>
            </a:r>
            <a:endParaRPr lang="de-DE" sz="3600" b="1" dirty="0">
              <a:solidFill>
                <a:srgbClr val="C00000"/>
              </a:solidFill>
              <a:latin typeface="Lato" panose="020F0502020204030203" pitchFamily="34" charset="0"/>
              <a:ea typeface="Lato" panose="020F0502020204030203" pitchFamily="34" charset="0"/>
              <a:cs typeface="Lato" panose="020F0502020204030203" pitchFamily="34" charset="0"/>
            </a:endParaRPr>
          </a:p>
          <a:p>
            <a:r>
              <a:rPr lang="de-DE" sz="2400" b="1" dirty="0">
                <a:solidFill>
                  <a:srgbClr val="C00000"/>
                </a:solidFill>
                <a:latin typeface="Lato" panose="020F0502020204030203" pitchFamily="34" charset="0"/>
                <a:ea typeface="Lato" panose="020F0502020204030203" pitchFamily="34" charset="0"/>
                <a:cs typeface="Lato" panose="020F0502020204030203" pitchFamily="34" charset="0"/>
              </a:rPr>
              <a:t>Smarter </a:t>
            </a:r>
            <a:r>
              <a:rPr lang="de-DE" sz="2400" b="1" dirty="0" err="1">
                <a:solidFill>
                  <a:srgbClr val="C00000"/>
                </a:solidFill>
                <a:latin typeface="Lato" panose="020F0502020204030203" pitchFamily="34" charset="0"/>
                <a:ea typeface="Lato" panose="020F0502020204030203" pitchFamily="34" charset="0"/>
                <a:cs typeface="Lato" panose="020F0502020204030203" pitchFamily="34" charset="0"/>
              </a:rPr>
              <a:t>Sustainable</a:t>
            </a:r>
            <a:r>
              <a:rPr lang="de-DE" sz="2400" b="1" dirty="0">
                <a:solidFill>
                  <a:srgbClr val="C00000"/>
                </a:solidFill>
                <a:latin typeface="Lato" panose="020F0502020204030203" pitchFamily="34" charset="0"/>
                <a:ea typeface="Lato" panose="020F0502020204030203" pitchFamily="34" charset="0"/>
                <a:cs typeface="Lato" panose="020F0502020204030203" pitchFamily="34" charset="0"/>
              </a:rPr>
              <a:t> Campus Communities</a:t>
            </a:r>
            <a:endParaRPr lang="en-US" sz="2400" b="1"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descr="Image result for SDG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27062"/>
            <a:ext cx="1224136" cy="1258331"/>
          </a:xfrm>
          <a:prstGeom prst="rect">
            <a:avLst/>
          </a:prstGeom>
          <a:noFill/>
          <a:extLst/>
        </p:spPr>
      </p:pic>
    </p:spTree>
    <p:extLst>
      <p:ext uri="{BB962C8B-B14F-4D97-AF65-F5344CB8AC3E}">
        <p14:creationId xmlns:p14="http://schemas.microsoft.com/office/powerpoint/2010/main" val="125450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18" name="TextBox 17"/>
          <p:cNvSpPr txBox="1"/>
          <p:nvPr/>
        </p:nvSpPr>
        <p:spPr>
          <a:xfrm>
            <a:off x="944557" y="757692"/>
            <a:ext cx="4466057" cy="954107"/>
          </a:xfrm>
          <a:prstGeom prst="rect">
            <a:avLst/>
          </a:prstGeom>
          <a:noFill/>
        </p:spPr>
        <p:txBody>
          <a:bodyPr wrap="squar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Whole Institutional Approach </a:t>
            </a:r>
          </a:p>
          <a:p>
            <a:pPr defTabSz="457200"/>
            <a:endParaRPr lang="da-DK" b="1" dirty="0">
              <a:solidFill>
                <a:schemeClr val="tx2">
                  <a:lumMod val="75000"/>
                </a:schemeClr>
              </a:solidFill>
              <a:latin typeface="Lato" pitchFamily="34" charset="0"/>
              <a:ea typeface="Lato" pitchFamily="34" charset="0"/>
              <a:cs typeface="Lato" pitchFamily="34" charset="0"/>
            </a:endParaRPr>
          </a:p>
          <a:p>
            <a:pPr defTabSz="457200"/>
            <a:r>
              <a:rPr lang="da-DK" sz="1400" b="1" dirty="0">
                <a:solidFill>
                  <a:schemeClr val="tx2">
                    <a:lumMod val="75000"/>
                  </a:schemeClr>
                </a:solidFill>
                <a:latin typeface="Lato" pitchFamily="34" charset="0"/>
                <a:ea typeface="Lato" pitchFamily="34" charset="0"/>
                <a:cs typeface="Lato" pitchFamily="34" charset="0"/>
              </a:rPr>
              <a:t>Priority area # 2 in UNESCO GAP for ESD </a:t>
            </a:r>
          </a:p>
        </p:txBody>
      </p:sp>
      <p:sp>
        <p:nvSpPr>
          <p:cNvPr id="6" name="Title 1"/>
          <p:cNvSpPr txBox="1">
            <a:spLocks/>
          </p:cNvSpPr>
          <p:nvPr/>
        </p:nvSpPr>
        <p:spPr>
          <a:xfrm>
            <a:off x="425588" y="1055798"/>
            <a:ext cx="4415360" cy="1297733"/>
          </a:xfrm>
          <a:prstGeom prst="rect">
            <a:avLst/>
          </a:prstGeom>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pPr hangingPunct="0"/>
            <a:endParaRPr lang="en-GB" sz="1500" dirty="0">
              <a:latin typeface="Lato" pitchFamily="34" charset="0"/>
              <a:ea typeface="Lato" pitchFamily="34" charset="0"/>
              <a:cs typeface="Lato" pitchFamily="34" charset="0"/>
            </a:endParaRPr>
          </a:p>
        </p:txBody>
      </p:sp>
      <p:grpSp>
        <p:nvGrpSpPr>
          <p:cNvPr id="8" name="Group 7"/>
          <p:cNvGrpSpPr/>
          <p:nvPr/>
        </p:nvGrpSpPr>
        <p:grpSpPr>
          <a:xfrm>
            <a:off x="1127113" y="2384700"/>
            <a:ext cx="6316409" cy="2556468"/>
            <a:chOff x="997527" y="2913903"/>
            <a:chExt cx="6316409" cy="2556468"/>
          </a:xfrm>
          <a:noFill/>
        </p:grpSpPr>
        <p:sp>
          <p:nvSpPr>
            <p:cNvPr id="10" name="Rectangle 9"/>
            <p:cNvSpPr/>
            <p:nvPr/>
          </p:nvSpPr>
          <p:spPr>
            <a:xfrm>
              <a:off x="997527" y="2924944"/>
              <a:ext cx="2050473" cy="790077"/>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Formal Curriculum </a:t>
              </a:r>
            </a:p>
            <a:p>
              <a:pPr algn="ctr"/>
              <a:r>
                <a:rPr lang="en-GB" sz="1350" dirty="0">
                  <a:solidFill>
                    <a:schemeClr val="tx1"/>
                  </a:solidFill>
                  <a:latin typeface="Lato" pitchFamily="34" charset="0"/>
                  <a:ea typeface="Lato" pitchFamily="34" charset="0"/>
                  <a:cs typeface="Lato" pitchFamily="34" charset="0"/>
                </a:rPr>
                <a:t>Learning and teaching</a:t>
              </a:r>
            </a:p>
          </p:txBody>
        </p:sp>
        <p:sp>
          <p:nvSpPr>
            <p:cNvPr id="13" name="Rectangle 12"/>
            <p:cNvSpPr/>
            <p:nvPr/>
          </p:nvSpPr>
          <p:spPr>
            <a:xfrm>
              <a:off x="5263409" y="2913903"/>
              <a:ext cx="1932710" cy="886690"/>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Self evaluation</a:t>
              </a:r>
            </a:p>
          </p:txBody>
        </p:sp>
        <p:sp>
          <p:nvSpPr>
            <p:cNvPr id="15" name="Rectangle 14"/>
            <p:cNvSpPr/>
            <p:nvPr/>
          </p:nvSpPr>
          <p:spPr>
            <a:xfrm>
              <a:off x="997527" y="4667646"/>
              <a:ext cx="2040082" cy="802725"/>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Organisational culture and ethos, social and organisational </a:t>
              </a:r>
            </a:p>
          </p:txBody>
        </p:sp>
        <p:sp>
          <p:nvSpPr>
            <p:cNvPr id="16" name="Rectangle 15"/>
            <p:cNvSpPr/>
            <p:nvPr/>
          </p:nvSpPr>
          <p:spPr>
            <a:xfrm>
              <a:off x="5311954" y="4452628"/>
              <a:ext cx="2001982" cy="886691"/>
            </a:xfrm>
            <a:prstGeom prst="rect">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Administrative, technical and economical organisational practice</a:t>
              </a:r>
            </a:p>
          </p:txBody>
        </p:sp>
        <p:sp>
          <p:nvSpPr>
            <p:cNvPr id="17" name="Oval 16"/>
            <p:cNvSpPr/>
            <p:nvPr/>
          </p:nvSpPr>
          <p:spPr>
            <a:xfrm>
              <a:off x="3338013" y="3706742"/>
              <a:ext cx="1704110" cy="1011382"/>
            </a:xfrm>
            <a:prstGeom prst="ellipse">
              <a:avLst/>
            </a:prstGeom>
            <a:grp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itchFamily="34" charset="0"/>
                  <a:ea typeface="Lato" pitchFamily="34" charset="0"/>
                  <a:cs typeface="Lato" pitchFamily="34" charset="0"/>
                </a:rPr>
                <a:t>Community links</a:t>
              </a:r>
            </a:p>
          </p:txBody>
        </p:sp>
        <p:cxnSp>
          <p:nvCxnSpPr>
            <p:cNvPr id="19" name="Straight Arrow Connector 18"/>
            <p:cNvCxnSpPr/>
            <p:nvPr/>
          </p:nvCxnSpPr>
          <p:spPr>
            <a:xfrm flipV="1">
              <a:off x="3058392" y="3173887"/>
              <a:ext cx="2206336" cy="13946"/>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048000" y="4995852"/>
              <a:ext cx="2216727" cy="13855"/>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5049982" y="3686506"/>
              <a:ext cx="1025237" cy="347988"/>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5074228" y="4192288"/>
              <a:ext cx="1021772" cy="277091"/>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341419" y="3738884"/>
              <a:ext cx="1018309" cy="363766"/>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2327563" y="4199215"/>
              <a:ext cx="1032164" cy="242454"/>
            </a:xfrm>
            <a:prstGeom prst="straightConnector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Elbow Connector 24"/>
            <p:cNvCxnSpPr/>
            <p:nvPr/>
          </p:nvCxnSpPr>
          <p:spPr>
            <a:xfrm rot="10800000" flipV="1">
              <a:off x="3058392" y="3208614"/>
              <a:ext cx="4139046" cy="2261756"/>
            </a:xfrm>
            <a:prstGeom prst="bentConnector3">
              <a:avLst>
                <a:gd name="adj1" fmla="val -9582"/>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6" name="Elbow Connector 25"/>
            <p:cNvCxnSpPr/>
            <p:nvPr/>
          </p:nvCxnSpPr>
          <p:spPr>
            <a:xfrm rot="10800000">
              <a:off x="3037610" y="3388725"/>
              <a:ext cx="2237509" cy="1203812"/>
            </a:xfrm>
            <a:prstGeom prst="bentConnector3">
              <a:avLst>
                <a:gd name="adj1" fmla="val 2941"/>
              </a:avLst>
            </a:prstGeom>
            <a:grpFill/>
            <a:ln w="28575">
              <a:solidFill>
                <a:srgbClr val="B40000"/>
              </a:solidFill>
              <a:headEnd type="triangle"/>
              <a:tailEnd type="triangle"/>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3001915" y="6452275"/>
            <a:ext cx="5296037" cy="246221"/>
          </a:xfrm>
          <a:prstGeom prst="rect">
            <a:avLst/>
          </a:prstGeom>
        </p:spPr>
        <p:txBody>
          <a:bodyPr wrap="square">
            <a:spAutoFit/>
          </a:bodyPr>
          <a:lstStyle/>
          <a:p>
            <a:r>
              <a:rPr lang="en-GB" sz="1000" dirty="0">
                <a:latin typeface="Lato" pitchFamily="34" charset="0"/>
                <a:ea typeface="Lato" pitchFamily="34" charset="0"/>
                <a:cs typeface="Lato" pitchFamily="34" charset="0"/>
              </a:rPr>
              <a:t>Model of the five strands for Whole Institutional Approach to ESD based on </a:t>
            </a:r>
            <a:r>
              <a:rPr lang="en-GB" sz="1000" dirty="0" err="1">
                <a:latin typeface="Lato" pitchFamily="34" charset="0"/>
                <a:ea typeface="Lato" pitchFamily="34" charset="0"/>
                <a:cs typeface="Lato" pitchFamily="34" charset="0"/>
              </a:rPr>
              <a:t>Shallcross</a:t>
            </a:r>
            <a:r>
              <a:rPr lang="en-GB" sz="1000" dirty="0">
                <a:latin typeface="Lato" pitchFamily="34" charset="0"/>
                <a:ea typeface="Lato" pitchFamily="34" charset="0"/>
                <a:cs typeface="Lato" pitchFamily="34" charset="0"/>
              </a:rPr>
              <a:t> (2003) </a:t>
            </a:r>
            <a:endParaRPr lang="en-US" sz="1000" dirty="0">
              <a:latin typeface="Lato" pitchFamily="34" charset="0"/>
              <a:ea typeface="Lato" pitchFamily="34" charset="0"/>
              <a:cs typeface="Lato" pitchFamily="34" charset="0"/>
            </a:endParaRPr>
          </a:p>
        </p:txBody>
      </p:sp>
      <p:sp>
        <p:nvSpPr>
          <p:cNvPr id="9" name="TextBox 8"/>
          <p:cNvSpPr txBox="1"/>
          <p:nvPr/>
        </p:nvSpPr>
        <p:spPr>
          <a:xfrm>
            <a:off x="835856" y="5180909"/>
            <a:ext cx="7048512" cy="938719"/>
          </a:xfrm>
          <a:prstGeom prst="rect">
            <a:avLst/>
          </a:prstGeom>
          <a:gradFill>
            <a:gsLst>
              <a:gs pos="0">
                <a:schemeClr val="accent1">
                  <a:lumMod val="36000"/>
                  <a:lumOff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342900" indent="-342900">
              <a:lnSpc>
                <a:spcPts val="2160"/>
              </a:lnSpc>
              <a:buFont typeface="Wingdings" panose="05000000000000000000" pitchFamily="2" charset="2"/>
              <a:buChar char="§"/>
            </a:pPr>
            <a:r>
              <a:rPr lang="en-US" sz="1600" dirty="0">
                <a:latin typeface="Lato" pitchFamily="34" charset="0"/>
                <a:ea typeface="Lato" pitchFamily="34" charset="0"/>
                <a:cs typeface="Lato" pitchFamily="34" charset="0"/>
              </a:rPr>
              <a:t>Involvement of students, teachers, staff, parents and community</a:t>
            </a:r>
          </a:p>
          <a:p>
            <a:pPr marL="342900" indent="-342900">
              <a:lnSpc>
                <a:spcPts val="2160"/>
              </a:lnSpc>
              <a:buFont typeface="Wingdings" panose="05000000000000000000" pitchFamily="2" charset="2"/>
              <a:buChar char="§"/>
            </a:pPr>
            <a:r>
              <a:rPr lang="en-US" sz="1600" dirty="0" err="1">
                <a:latin typeface="Lato" pitchFamily="34" charset="0"/>
                <a:ea typeface="Lato" pitchFamily="34" charset="0"/>
                <a:cs typeface="Lato" pitchFamily="34" charset="0"/>
              </a:rPr>
              <a:t>Recognise</a:t>
            </a:r>
            <a:r>
              <a:rPr lang="en-US" sz="1600" dirty="0">
                <a:latin typeface="Lato" pitchFamily="34" charset="0"/>
                <a:ea typeface="Lato" pitchFamily="34" charset="0"/>
                <a:cs typeface="Lato" pitchFamily="34" charset="0"/>
              </a:rPr>
              <a:t> grassroots processes – agents/champions of change</a:t>
            </a:r>
          </a:p>
          <a:p>
            <a:pPr marL="342900" indent="-342900">
              <a:lnSpc>
                <a:spcPts val="2160"/>
              </a:lnSpc>
              <a:buFont typeface="Wingdings" panose="05000000000000000000" pitchFamily="2" charset="2"/>
              <a:buChar char="§"/>
            </a:pPr>
            <a:r>
              <a:rPr lang="en-US" sz="1600" dirty="0">
                <a:latin typeface="Lato" pitchFamily="34" charset="0"/>
                <a:ea typeface="Lato" pitchFamily="34" charset="0"/>
                <a:cs typeface="Lato" pitchFamily="34" charset="0"/>
              </a:rPr>
              <a:t>Enablers essential</a:t>
            </a:r>
          </a:p>
        </p:txBody>
      </p:sp>
      <p:sp>
        <p:nvSpPr>
          <p:cNvPr id="27" name="TextBox 26"/>
          <p:cNvSpPr txBox="1"/>
          <p:nvPr/>
        </p:nvSpPr>
        <p:spPr>
          <a:xfrm>
            <a:off x="143124" y="6531999"/>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3076" name="Picture 4" descr="Image result for UNESCO G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858" y="506247"/>
            <a:ext cx="2592501" cy="136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5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18" name="TextBox 17"/>
          <p:cNvSpPr txBox="1"/>
          <p:nvPr/>
        </p:nvSpPr>
        <p:spPr>
          <a:xfrm>
            <a:off x="737059" y="670226"/>
            <a:ext cx="4150239" cy="461665"/>
          </a:xfrm>
          <a:prstGeom prst="rect">
            <a:avLst/>
          </a:prstGeom>
          <a:noFill/>
        </p:spPr>
        <p:txBody>
          <a:bodyPr wrap="non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FEE </a:t>
            </a:r>
            <a:r>
              <a:rPr lang="da-DK" sz="2400" b="1" dirty="0" err="1">
                <a:solidFill>
                  <a:schemeClr val="tx2">
                    <a:lumMod val="75000"/>
                  </a:schemeClr>
                </a:solidFill>
                <a:latin typeface="Lato" pitchFamily="34" charset="0"/>
                <a:ea typeface="Lato" pitchFamily="34" charset="0"/>
                <a:cs typeface="Lato" pitchFamily="34" charset="0"/>
              </a:rPr>
              <a:t>EcoCampus</a:t>
            </a:r>
            <a:r>
              <a:rPr lang="da-DK" sz="2400" b="1" dirty="0">
                <a:solidFill>
                  <a:schemeClr val="tx2">
                    <a:lumMod val="75000"/>
                  </a:schemeClr>
                </a:solidFill>
                <a:latin typeface="Lato" pitchFamily="34" charset="0"/>
                <a:ea typeface="Lato" pitchFamily="34" charset="0"/>
                <a:cs typeface="Lato" pitchFamily="34" charset="0"/>
              </a:rPr>
              <a:t> is ESD in action</a:t>
            </a:r>
          </a:p>
        </p:txBody>
      </p:sp>
      <p:sp>
        <p:nvSpPr>
          <p:cNvPr id="6" name="Title 1"/>
          <p:cNvSpPr txBox="1">
            <a:spLocks/>
          </p:cNvSpPr>
          <p:nvPr/>
        </p:nvSpPr>
        <p:spPr>
          <a:xfrm>
            <a:off x="425588" y="1055798"/>
            <a:ext cx="4415360" cy="1297733"/>
          </a:xfrm>
          <a:prstGeom prst="rect">
            <a:avLst/>
          </a:prstGeom>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pPr hangingPunct="0"/>
            <a:endParaRPr lang="en-GB" sz="1500" dirty="0">
              <a:latin typeface="Lato" pitchFamily="34" charset="0"/>
              <a:ea typeface="Lato" pitchFamily="34" charset="0"/>
              <a:cs typeface="Lato" pitchFamily="34" charset="0"/>
            </a:endParaRPr>
          </a:p>
        </p:txBody>
      </p:sp>
      <p:sp>
        <p:nvSpPr>
          <p:cNvPr id="5" name="Rectangle 4"/>
          <p:cNvSpPr/>
          <p:nvPr/>
        </p:nvSpPr>
        <p:spPr>
          <a:xfrm>
            <a:off x="713530" y="1153202"/>
            <a:ext cx="7716937" cy="1200329"/>
          </a:xfrm>
          <a:prstGeom prst="rect">
            <a:avLst/>
          </a:prstGeom>
        </p:spPr>
        <p:txBody>
          <a:bodyPr wrap="square">
            <a:spAutoFit/>
          </a:bodyPr>
          <a:lstStyle/>
          <a:p>
            <a:r>
              <a:rPr lang="en-US" dirty="0">
                <a:latin typeface="Lato" pitchFamily="34" charset="0"/>
                <a:ea typeface="Lato" pitchFamily="34" charset="0"/>
                <a:cs typeface="Lato" pitchFamily="34" charset="0"/>
              </a:rPr>
              <a:t>FEE </a:t>
            </a:r>
            <a:r>
              <a:rPr lang="en-US" dirty="0" err="1">
                <a:latin typeface="Lato" pitchFamily="34" charset="0"/>
                <a:ea typeface="Lato" pitchFamily="34" charset="0"/>
                <a:cs typeface="Lato" pitchFamily="34" charset="0"/>
              </a:rPr>
              <a:t>EcoCampus</a:t>
            </a:r>
            <a:r>
              <a:rPr lang="en-US" dirty="0">
                <a:latin typeface="Lato" pitchFamily="34" charset="0"/>
                <a:ea typeface="Lato" pitchFamily="34" charset="0"/>
                <a:cs typeface="Lato" pitchFamily="34" charset="0"/>
              </a:rPr>
              <a:t> is </a:t>
            </a:r>
            <a:r>
              <a:rPr lang="en-US" b="1" i="1" dirty="0">
                <a:latin typeface="Lato" pitchFamily="34" charset="0"/>
                <a:ea typeface="Lato" pitchFamily="34" charset="0"/>
                <a:cs typeface="Lato" pitchFamily="34" charset="0"/>
              </a:rPr>
              <a:t>not</a:t>
            </a:r>
            <a:r>
              <a:rPr lang="en-US" dirty="0">
                <a:latin typeface="Lato" pitchFamily="34" charset="0"/>
                <a:ea typeface="Lato" pitchFamily="34" charset="0"/>
                <a:cs typeface="Lato" pitchFamily="34" charset="0"/>
              </a:rPr>
              <a:t> an </a:t>
            </a:r>
            <a:r>
              <a:rPr lang="en-US" b="1" i="1" dirty="0">
                <a:latin typeface="Lato" pitchFamily="34" charset="0"/>
                <a:ea typeface="Lato" pitchFamily="34" charset="0"/>
                <a:cs typeface="Lato" pitchFamily="34" charset="0"/>
              </a:rPr>
              <a:t>economic model </a:t>
            </a:r>
            <a:r>
              <a:rPr lang="en-US" dirty="0">
                <a:latin typeface="Lato" pitchFamily="34" charset="0"/>
                <a:ea typeface="Lato" pitchFamily="34" charset="0"/>
                <a:cs typeface="Lato" pitchFamily="34" charset="0"/>
              </a:rPr>
              <a:t>to lower costs through efficiency, but also a humanistic model, that places the students and stakeholders at the centre of the process of change towards sustainability that is connected to the real issues in their communities.</a:t>
            </a:r>
          </a:p>
        </p:txBody>
      </p:sp>
      <p:sp>
        <p:nvSpPr>
          <p:cNvPr id="27" name="TextBox 26"/>
          <p:cNvSpPr txBox="1"/>
          <p:nvPr/>
        </p:nvSpPr>
        <p:spPr>
          <a:xfrm>
            <a:off x="143124" y="6531999"/>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4" name="Picture 3" descr="A group of items on a table&#10;&#10;Description automatically generated">
            <a:extLst>
              <a:ext uri="{FF2B5EF4-FFF2-40B4-BE49-F238E27FC236}">
                <a16:creationId xmlns:a16="http://schemas.microsoft.com/office/drawing/2014/main" id="{C22BB6A7-E1A7-D940-83CA-04BD27B6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003" y="2508270"/>
            <a:ext cx="6623993" cy="3799862"/>
          </a:xfrm>
          <a:prstGeom prst="rect">
            <a:avLst/>
          </a:prstGeom>
        </p:spPr>
      </p:pic>
    </p:spTree>
    <p:extLst>
      <p:ext uri="{BB962C8B-B14F-4D97-AF65-F5344CB8AC3E}">
        <p14:creationId xmlns:p14="http://schemas.microsoft.com/office/powerpoint/2010/main" val="377855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pitchFamily="34" charset="0"/>
              <a:ea typeface="Lato" pitchFamily="34" charset="0"/>
              <a:cs typeface="Lato" pitchFamily="34" charset="0"/>
            </a:endParaRPr>
          </a:p>
        </p:txBody>
      </p:sp>
      <p:sp>
        <p:nvSpPr>
          <p:cNvPr id="5"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sp>
        <p:nvSpPr>
          <p:cNvPr id="7" name="Textfeld 6"/>
          <p:cNvSpPr txBox="1"/>
          <p:nvPr/>
        </p:nvSpPr>
        <p:spPr>
          <a:xfrm>
            <a:off x="179512" y="620688"/>
            <a:ext cx="2088232" cy="5903924"/>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the Environment</a:t>
            </a:r>
            <a:endParaRPr lang="de-DE" sz="1300" b="1"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0"/>
              </a:spcAft>
            </a:pPr>
            <a:r>
              <a:rPr lang="en-US" sz="1300" dirty="0">
                <a:latin typeface="Lato" panose="020F0502020204030203" pitchFamily="34" charset="0"/>
                <a:ea typeface="Lato" panose="020F0502020204030203" pitchFamily="34" charset="0"/>
                <a:cs typeface="Lato" panose="020F0502020204030203" pitchFamily="34" charset="0"/>
              </a:rPr>
              <a:t>Integrate sustainability perspectives based on the four pillars of sustainability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Sustainability impacts of the campus are quantified so targets and performance indicators can be set</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Improves waste management and resource use </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Improves overall environmental performance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Lowers institutions carbon footprint</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endParaRPr lang="de-DE" sz="1300" dirty="0">
              <a:latin typeface="Lato" panose="020F0502020204030203" pitchFamily="34" charset="0"/>
              <a:ea typeface="Lato" panose="020F0502020204030203" pitchFamily="34" charset="0"/>
              <a:cs typeface="Lato" panose="020F0502020204030203" pitchFamily="34" charset="0"/>
            </a:endParaRPr>
          </a:p>
        </p:txBody>
      </p:sp>
      <p:sp>
        <p:nvSpPr>
          <p:cNvPr id="8" name="Textfeld 7"/>
          <p:cNvSpPr txBox="1"/>
          <p:nvPr/>
        </p:nvSpPr>
        <p:spPr>
          <a:xfrm>
            <a:off x="2339752" y="620689"/>
            <a:ext cx="2160240" cy="5923929"/>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the institute</a:t>
            </a:r>
            <a:endParaRPr lang="de-DE" sz="1300" b="1" dirty="0">
              <a:latin typeface="Lato" panose="020F0502020204030203" pitchFamily="34" charset="0"/>
              <a:ea typeface="Lato" panose="020F0502020204030203" pitchFamily="34" charset="0"/>
              <a:cs typeface="Lato" panose="020F0502020204030203" pitchFamily="34" charset="0"/>
            </a:endParaRPr>
          </a:p>
          <a:p>
            <a:endParaRPr lang="en-US" sz="1300" dirty="0">
              <a:latin typeface="Lato" panose="020F0502020204030203" pitchFamily="34" charset="0"/>
              <a:ea typeface="Lato" panose="020F0502020204030203" pitchFamily="34" charset="0"/>
              <a:cs typeface="Lato" panose="020F0502020204030203" pitchFamily="34" charset="0"/>
            </a:endParaRPr>
          </a:p>
          <a:p>
            <a:endParaRPr lang="en-US" sz="1300" dirty="0">
              <a:latin typeface="Lato" panose="020F0502020204030203" pitchFamily="34" charset="0"/>
              <a:ea typeface="Lato" panose="020F0502020204030203" pitchFamily="34" charset="0"/>
              <a:cs typeface="Lato" panose="020F0502020204030203" pitchFamily="34" charset="0"/>
            </a:endParaRPr>
          </a:p>
          <a:p>
            <a:r>
              <a:rPr lang="en-US" sz="1300" dirty="0">
                <a:latin typeface="Lato" panose="020F0502020204030203" pitchFamily="34" charset="0"/>
                <a:ea typeface="Lato" panose="020F0502020204030203" pitchFamily="34" charset="0"/>
                <a:cs typeface="Lato" panose="020F0502020204030203" pitchFamily="34" charset="0"/>
              </a:rPr>
              <a:t>Gain access to a wide </a:t>
            </a:r>
            <a:r>
              <a:rPr lang="en-US" sz="1300" b="1" dirty="0">
                <a:latin typeface="Lato" panose="020F0502020204030203" pitchFamily="34" charset="0"/>
                <a:ea typeface="Lato" panose="020F0502020204030203" pitchFamily="34" charset="0"/>
                <a:cs typeface="Lato" panose="020F0502020204030203" pitchFamily="34" charset="0"/>
              </a:rPr>
              <a:t>network of campuses </a:t>
            </a:r>
            <a:r>
              <a:rPr lang="en-US" sz="1300" dirty="0">
                <a:latin typeface="Lato" panose="020F0502020204030203" pitchFamily="34" charset="0"/>
                <a:ea typeface="Lato" panose="020F0502020204030203" pitchFamily="34" charset="0"/>
                <a:cs typeface="Lato" panose="020F0502020204030203" pitchFamily="34" charset="0"/>
              </a:rPr>
              <a:t>and people, and create linkages</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r>
              <a:rPr lang="en-US" sz="1300" b="1" dirty="0">
                <a:latin typeface="Lato" panose="020F0502020204030203" pitchFamily="34" charset="0"/>
                <a:ea typeface="Lato" panose="020F0502020204030203" pitchFamily="34" charset="0"/>
                <a:cs typeface="Lato" panose="020F0502020204030203" pitchFamily="34" charset="0"/>
              </a:rPr>
              <a:t>Empowers students </a:t>
            </a:r>
            <a:r>
              <a:rPr lang="en-US" sz="1300" dirty="0">
                <a:latin typeface="Lato" panose="020F0502020204030203" pitchFamily="34" charset="0"/>
                <a:ea typeface="Lato" panose="020F0502020204030203" pitchFamily="34" charset="0"/>
                <a:cs typeface="Lato" panose="020F0502020204030203" pitchFamily="34" charset="0"/>
              </a:rPr>
              <a:t>and staff to become leaders with positive impact</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Encourages </a:t>
            </a:r>
            <a:r>
              <a:rPr lang="en-US" sz="1300" b="1" dirty="0">
                <a:latin typeface="Lato" panose="020F0502020204030203" pitchFamily="34" charset="0"/>
                <a:ea typeface="Lato" panose="020F0502020204030203" pitchFamily="34" charset="0"/>
                <a:cs typeface="Lato" panose="020F0502020204030203" pitchFamily="34" charset="0"/>
              </a:rPr>
              <a:t>innovation</a:t>
            </a:r>
            <a:r>
              <a:rPr lang="en-US" sz="1300" dirty="0">
                <a:latin typeface="Lato" panose="020F0502020204030203" pitchFamily="34" charset="0"/>
                <a:ea typeface="Lato" panose="020F0502020204030203" pitchFamily="34" charset="0"/>
                <a:cs typeface="Lato" panose="020F0502020204030203" pitchFamily="34" charset="0"/>
              </a:rPr>
              <a:t> and change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Prevents and reduces environmental impacts</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Reduces associated costs</a:t>
            </a:r>
            <a:br>
              <a:rPr lang="en-US" sz="1300" dirty="0">
                <a:latin typeface="Lato" panose="020F0502020204030203" pitchFamily="34" charset="0"/>
                <a:ea typeface="Lato" panose="020F0502020204030203" pitchFamily="34" charset="0"/>
                <a:cs typeface="Lato" panose="020F0502020204030203" pitchFamily="34" charset="0"/>
              </a:rPr>
            </a:b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Good publicity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Improve rankings</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Access new SDG related funding streams</a:t>
            </a:r>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p:txBody>
      </p:sp>
      <p:sp>
        <p:nvSpPr>
          <p:cNvPr id="9" name="Textfeld 8"/>
          <p:cNvSpPr txBox="1"/>
          <p:nvPr/>
        </p:nvSpPr>
        <p:spPr>
          <a:xfrm>
            <a:off x="4535996" y="605684"/>
            <a:ext cx="2376264" cy="5953938"/>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students and learning</a:t>
            </a:r>
            <a:endParaRPr lang="de-DE" sz="1300" b="1" dirty="0">
              <a:latin typeface="Lato" panose="020F0502020204030203" pitchFamily="34" charset="0"/>
              <a:ea typeface="Lato" panose="020F0502020204030203" pitchFamily="34" charset="0"/>
              <a:cs typeface="Lato" panose="020F0502020204030203" pitchFamily="34" charset="0"/>
            </a:endParaRPr>
          </a:p>
          <a:p>
            <a:pPr marL="342900" lvl="0" indent="-342900">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Improves learning outcomes </a:t>
            </a:r>
          </a:p>
          <a:p>
            <a:pPr marL="342900" lvl="0" indent="-342900" algn="ctr">
              <a:lnSpc>
                <a:spcPct val="100000"/>
              </a:lnSpc>
              <a:spcAft>
                <a:spcPts val="0"/>
              </a:spcAft>
              <a:buFont typeface="Symbol"/>
              <a:buNone/>
            </a:pP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Inspires sustainable choice making </a:t>
            </a: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Develops research skills via </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-action plan development</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-investigation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-setting targets</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-monitoring and reporting</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progress </a:t>
            </a: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Transferable skills to</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workplace:</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communication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facilitation</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teamwork</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committee servicing </a:t>
            </a: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endParaRPr lang="de-DE"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de-DE" sz="1300" dirty="0">
                <a:solidFill>
                  <a:srgbClr val="000000"/>
                </a:solidFill>
                <a:latin typeface="Lato" panose="020F0502020204030203" pitchFamily="34" charset="0"/>
                <a:ea typeface="Lato" panose="020F0502020204030203" pitchFamily="34" charset="0"/>
                <a:cs typeface="Lato" panose="020F0502020204030203" pitchFamily="34" charset="0"/>
              </a:rPr>
              <a:t>Introduction to </a:t>
            </a:r>
            <a:r>
              <a:rPr lang="en-GB" sz="1300" dirty="0">
                <a:solidFill>
                  <a:srgbClr val="000000"/>
                </a:solidFill>
                <a:latin typeface="Lato" panose="020F0502020204030203" pitchFamily="34" charset="0"/>
                <a:ea typeface="Lato" panose="020F0502020204030203" pitchFamily="34" charset="0"/>
                <a:cs typeface="Lato" panose="020F0502020204030203" pitchFamily="34" charset="0"/>
              </a:rPr>
              <a:t>new</a:t>
            </a:r>
            <a:r>
              <a:rPr lang="de-DE" sz="1300" dirty="0">
                <a:solidFill>
                  <a:srgbClr val="000000"/>
                </a:solidFill>
                <a:latin typeface="Lato" panose="020F0502020204030203" pitchFamily="34" charset="0"/>
                <a:ea typeface="Lato" panose="020F0502020204030203" pitchFamily="34" charset="0"/>
                <a:cs typeface="Lato" panose="020F0502020204030203" pitchFamily="34" charset="0"/>
              </a:rPr>
              <a:t> topics </a:t>
            </a:r>
          </a:p>
          <a:p>
            <a:pPr marL="342900" lvl="0" indent="-342900" algn="ctr">
              <a:lnSpc>
                <a:spcPct val="100000"/>
              </a:lnSpc>
              <a:spcAft>
                <a:spcPts val="0"/>
              </a:spcAft>
              <a:buFont typeface="Symbol"/>
              <a:buNone/>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Curriculum links: </a:t>
            </a:r>
          </a:p>
          <a:p>
            <a:pPr marL="342900" lvl="0" indent="-342900" algn="ctr">
              <a:lnSpc>
                <a:spcPct val="100000"/>
              </a:lnSpc>
              <a:spcAft>
                <a:spcPts val="0"/>
              </a:spcAft>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using data currently generated</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investigative research</a:t>
            </a:r>
          </a:p>
          <a:p>
            <a:pPr marL="342900" lvl="0" indent="-342900" algn="ctr">
              <a:lnSpc>
                <a:spcPct val="100000"/>
              </a:lnSpc>
              <a:spcAft>
                <a:spcPts val="0"/>
              </a:spcAft>
              <a:buFont typeface="Symbol"/>
              <a:buNone/>
            </a:pPr>
            <a:r>
              <a:rPr lang="en-US" sz="1300" dirty="0">
                <a:solidFill>
                  <a:srgbClr val="000000"/>
                </a:solidFill>
                <a:latin typeface="Lato" panose="020F0502020204030203" pitchFamily="34" charset="0"/>
                <a:ea typeface="Lato" panose="020F0502020204030203" pitchFamily="34" charset="0"/>
                <a:cs typeface="Lato" panose="020F0502020204030203" pitchFamily="34" charset="0"/>
              </a:rPr>
              <a:t>Problem based research </a:t>
            </a:r>
          </a:p>
        </p:txBody>
      </p:sp>
      <p:sp>
        <p:nvSpPr>
          <p:cNvPr id="10" name="Textfeld 9"/>
          <p:cNvSpPr txBox="1"/>
          <p:nvPr/>
        </p:nvSpPr>
        <p:spPr>
          <a:xfrm>
            <a:off x="6948264" y="620689"/>
            <a:ext cx="1944216" cy="5953938"/>
          </a:xfrm>
          <a:prstGeom prst="rect">
            <a:avLst/>
          </a:prstGeom>
          <a:noFill/>
          <a:ln>
            <a:solidFill>
              <a:srgbClr val="C00000"/>
            </a:solidFill>
          </a:ln>
        </p:spPr>
        <p:txBody>
          <a:bodyPr wrap="square" rtlCol="0">
            <a:spAutoFit/>
          </a:bodyPr>
          <a:lstStyle/>
          <a:p>
            <a:pPr algn="ctr">
              <a:lnSpc>
                <a:spcPct val="115000"/>
              </a:lnSpc>
              <a:spcAft>
                <a:spcPts val="0"/>
              </a:spcAft>
            </a:pPr>
            <a:r>
              <a:rPr lang="en-US" sz="1300" b="1" dirty="0">
                <a:latin typeface="Lato" panose="020F0502020204030203" pitchFamily="34" charset="0"/>
                <a:ea typeface="Lato" panose="020F0502020204030203" pitchFamily="34" charset="0"/>
                <a:cs typeface="Lato" panose="020F0502020204030203" pitchFamily="34" charset="0"/>
              </a:rPr>
              <a:t>Benefits to local and wider community</a:t>
            </a:r>
            <a:endParaRPr lang="de-DE" sz="1300" b="1"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Research helps to get the university and students involved with the city and community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Sets an example in the locality</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Involves local groups and representatives facilitating shares of experience and best practice</a:t>
            </a:r>
          </a:p>
          <a:p>
            <a:pPr>
              <a:spcBef>
                <a:spcPts val="0"/>
              </a:spcBef>
              <a:spcAft>
                <a:spcPts val="0"/>
              </a:spcAft>
            </a:pPr>
            <a:endParaRPr lang="en-US" sz="1300" dirty="0">
              <a:latin typeface="Lato" panose="020F0502020204030203" pitchFamily="34" charset="0"/>
              <a:ea typeface="Lato" panose="020F0502020204030203" pitchFamily="34" charset="0"/>
              <a:cs typeface="Lato" panose="020F0502020204030203" pitchFamily="34" charset="0"/>
            </a:endParaRPr>
          </a:p>
          <a:p>
            <a:pPr>
              <a:spcBef>
                <a:spcPts val="0"/>
              </a:spcBef>
              <a:spcAft>
                <a:spcPts val="0"/>
              </a:spcAft>
            </a:pPr>
            <a:r>
              <a:rPr lang="en-US" sz="1300" dirty="0">
                <a:latin typeface="Lato" panose="020F0502020204030203" pitchFamily="34" charset="0"/>
                <a:ea typeface="Lato" panose="020F0502020204030203" pitchFamily="34" charset="0"/>
                <a:cs typeface="Lato" panose="020F0502020204030203" pitchFamily="34" charset="0"/>
              </a:rPr>
              <a:t>Creates a network, linking activities to other projects in your country</a:t>
            </a:r>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a:p>
            <a:pPr>
              <a:spcBef>
                <a:spcPts val="0"/>
              </a:spcBef>
              <a:spcAft>
                <a:spcPts val="0"/>
              </a:spcAft>
            </a:pPr>
            <a:endParaRPr lang="en-US" sz="1300" dirty="0"/>
          </a:p>
        </p:txBody>
      </p:sp>
      <p:pic>
        <p:nvPicPr>
          <p:cNvPr id="11" name="Picture 3" descr="bar_line.png"/>
          <p:cNvPicPr>
            <a:picLocks noChangeAspect="1"/>
          </p:cNvPicPr>
          <p:nvPr/>
        </p:nvPicPr>
        <p:blipFill>
          <a:blip r:embed="rId3" cstate="print"/>
          <a:stretch>
            <a:fillRect/>
          </a:stretch>
        </p:blipFill>
        <p:spPr>
          <a:xfrm>
            <a:off x="1763690" y="1"/>
            <a:ext cx="45719" cy="374896"/>
          </a:xfrm>
          <a:prstGeom prst="rect">
            <a:avLst/>
          </a:prstGeom>
        </p:spPr>
      </p:pic>
    </p:spTree>
    <p:extLst>
      <p:ext uri="{BB962C8B-B14F-4D97-AF65-F5344CB8AC3E}">
        <p14:creationId xmlns:p14="http://schemas.microsoft.com/office/powerpoint/2010/main" val="2120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5" name="TextBox 4"/>
          <p:cNvSpPr txBox="1"/>
          <p:nvPr/>
        </p:nvSpPr>
        <p:spPr>
          <a:xfrm>
            <a:off x="8357757" y="3884084"/>
            <a:ext cx="177218" cy="461665"/>
          </a:xfrm>
          <a:prstGeom prst="rect">
            <a:avLst/>
          </a:prstGeom>
          <a:noFill/>
        </p:spPr>
        <p:txBody>
          <a:bodyPr wrap="square" rtlCol="0">
            <a:spAutoFit/>
          </a:bodyPr>
          <a:lstStyle/>
          <a:p>
            <a:r>
              <a:rPr lang="en-GB" sz="2400" dirty="0">
                <a:solidFill>
                  <a:srgbClr val="EA5A0B"/>
                </a:solidFill>
                <a:latin typeface="Lato" panose="020F0502020204030203" pitchFamily="34" charset="0"/>
                <a:ea typeface="Lato" panose="020F0502020204030203" pitchFamily="34" charset="0"/>
                <a:cs typeface="Lato" panose="020F0502020204030203" pitchFamily="34" charset="0"/>
              </a:rPr>
              <a:t>*</a:t>
            </a:r>
          </a:p>
        </p:txBody>
      </p:sp>
      <p:sp>
        <p:nvSpPr>
          <p:cNvPr id="20" name="Title 1"/>
          <p:cNvSpPr txBox="1">
            <a:spLocks/>
          </p:cNvSpPr>
          <p:nvPr/>
        </p:nvSpPr>
        <p:spPr>
          <a:xfrm>
            <a:off x="364788" y="1231912"/>
            <a:ext cx="4855283" cy="5149416"/>
          </a:xfrm>
          <a:prstGeom prst="rect">
            <a:avLst/>
          </a:prstGeom>
          <a:ln w="66675">
            <a:solidFill>
              <a:srgbClr val="C00000"/>
            </a:solidFill>
          </a:ln>
        </p:spPr>
        <p:txBody>
          <a:bodyPr>
            <a:noAutofit/>
          </a:bodyPr>
          <a:lstStyle>
            <a:lvl1pPr algn="ctr" defTabSz="457200" rtl="0" eaLnBrk="1" latinLnBrk="0" hangingPunct="1">
              <a:spcBef>
                <a:spcPct val="0"/>
              </a:spcBef>
              <a:buNone/>
              <a:defRPr sz="4400" kern="1200" baseline="0">
                <a:solidFill>
                  <a:schemeClr val="tx1"/>
                </a:solidFill>
                <a:latin typeface="Lato"/>
                <a:ea typeface="+mj-ea"/>
                <a:cs typeface="Lato"/>
              </a:defRPr>
            </a:lvl1pPr>
          </a:lstStyle>
          <a:p>
            <a:endParaRPr lang="en-GB" sz="1500" b="1" dirty="0">
              <a:solidFill>
                <a:schemeClr val="tx2">
                  <a:lumMod val="75000"/>
                </a:schemeClr>
              </a:solidFill>
              <a:latin typeface="Lato" pitchFamily="34" charset="0"/>
              <a:ea typeface="Lato" pitchFamily="34" charset="0"/>
              <a:cs typeface="Lato" pitchFamily="34" charset="0"/>
            </a:endParaRPr>
          </a:p>
          <a:p>
            <a:pPr algn="l"/>
            <a:r>
              <a:rPr lang="en-GB" sz="1500" b="1" dirty="0">
                <a:solidFill>
                  <a:schemeClr val="tx2">
                    <a:lumMod val="75000"/>
                  </a:schemeClr>
                </a:solidFill>
                <a:latin typeface="Lato" pitchFamily="34" charset="0"/>
                <a:ea typeface="Lato" pitchFamily="34" charset="0"/>
                <a:cs typeface="Lato" pitchFamily="34" charset="0"/>
              </a:rPr>
              <a:t>National Operator tasks</a:t>
            </a:r>
          </a:p>
          <a:p>
            <a:pPr algn="l"/>
            <a:endParaRPr lang="en-GB" sz="1500" b="1" dirty="0">
              <a:solidFill>
                <a:schemeClr val="tx2">
                  <a:lumMod val="75000"/>
                </a:schemeClr>
              </a:solidFill>
              <a:latin typeface="Lato" pitchFamily="34" charset="0"/>
              <a:ea typeface="Lato" pitchFamily="34" charset="0"/>
              <a:cs typeface="Lato" pitchFamily="34" charset="0"/>
              <a:sym typeface="Wingdings" panose="05000000000000000000" pitchFamily="2" charset="2"/>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Pre-registration phase - Assistance with scoping report and setting up FEE EcoCampus Committee</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US" sz="1500" dirty="0">
                <a:solidFill>
                  <a:schemeClr val="tx2">
                    <a:lumMod val="75000"/>
                  </a:schemeClr>
                </a:solidFill>
                <a:latin typeface="Lato" pitchFamily="34" charset="0"/>
                <a:ea typeface="Lato" pitchFamily="34" charset="0"/>
                <a:cs typeface="Lato" pitchFamily="34" charset="0"/>
              </a:rPr>
              <a:t> Registration - Assists FEE </a:t>
            </a:r>
            <a:r>
              <a:rPr lang="en-US" sz="1500" dirty="0" err="1">
                <a:solidFill>
                  <a:schemeClr val="tx2">
                    <a:lumMod val="75000"/>
                  </a:schemeClr>
                </a:solidFill>
                <a:latin typeface="Lato" pitchFamily="34" charset="0"/>
                <a:ea typeface="Lato" pitchFamily="34" charset="0"/>
                <a:cs typeface="Lato" pitchFamily="34" charset="0"/>
              </a:rPr>
              <a:t>EcoCampus</a:t>
            </a:r>
            <a:r>
              <a:rPr lang="en-US" sz="1500" dirty="0">
                <a:solidFill>
                  <a:schemeClr val="tx2">
                    <a:lumMod val="75000"/>
                  </a:schemeClr>
                </a:solidFill>
                <a:latin typeface="Lato" pitchFamily="34" charset="0"/>
                <a:ea typeface="Lato" pitchFamily="34" charset="0"/>
                <a:cs typeface="Lato" pitchFamily="34" charset="0"/>
              </a:rPr>
              <a:t> Committee with scoping report and registers officially</a:t>
            </a:r>
          </a:p>
          <a:p>
            <a:pPr algn="l"/>
            <a:endParaRPr lang="en-US"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National Eco Committee or Expert Panel</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Practical help:</a:t>
            </a:r>
          </a:p>
          <a:p>
            <a:pPr algn="l"/>
            <a:r>
              <a:rPr lang="en-GB" sz="1500" dirty="0">
                <a:solidFill>
                  <a:schemeClr val="tx2">
                    <a:lumMod val="75000"/>
                  </a:schemeClr>
                </a:solidFill>
                <a:latin typeface="Lato" pitchFamily="34" charset="0"/>
                <a:ea typeface="Lato" pitchFamily="34" charset="0"/>
                <a:cs typeface="Lato" pitchFamily="34" charset="0"/>
              </a:rPr>
              <a:t>     - see critical criteria </a:t>
            </a:r>
          </a:p>
          <a:p>
            <a:pPr algn="l"/>
            <a:r>
              <a:rPr lang="en-GB" sz="1500" dirty="0">
                <a:solidFill>
                  <a:schemeClr val="tx2">
                    <a:lumMod val="75000"/>
                  </a:schemeClr>
                </a:solidFill>
                <a:latin typeface="Lato" pitchFamily="34" charset="0"/>
                <a:ea typeface="Lato" pitchFamily="34" charset="0"/>
                <a:cs typeface="Lato" pitchFamily="34" charset="0"/>
              </a:rPr>
              <a:t>     - provide connection to networks/people</a:t>
            </a:r>
          </a:p>
          <a:p>
            <a:pPr algn="l"/>
            <a:r>
              <a:rPr lang="en-GB" sz="1500" dirty="0">
                <a:solidFill>
                  <a:schemeClr val="tx2">
                    <a:lumMod val="75000"/>
                  </a:schemeClr>
                </a:solidFill>
                <a:latin typeface="Lato" pitchFamily="34" charset="0"/>
                <a:ea typeface="Lato" pitchFamily="34" charset="0"/>
                <a:cs typeface="Lato" pitchFamily="34" charset="0"/>
              </a:rPr>
              <a:t>     - facilitate Environmental Reviews </a:t>
            </a:r>
          </a:p>
          <a:p>
            <a:pPr algn="l"/>
            <a:r>
              <a:rPr lang="en-GB" sz="1500" dirty="0">
                <a:solidFill>
                  <a:schemeClr val="tx2">
                    <a:lumMod val="75000"/>
                  </a:schemeClr>
                </a:solidFill>
                <a:latin typeface="Lato" pitchFamily="34" charset="0"/>
                <a:ea typeface="Lato" pitchFamily="34" charset="0"/>
                <a:cs typeface="Lato" pitchFamily="34" charset="0"/>
              </a:rPr>
              <a:t>     - facilitate the Action Plan</a:t>
            </a:r>
          </a:p>
          <a:p>
            <a:pPr algn="l"/>
            <a:endParaRPr lang="en-GB"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GB" sz="1500" dirty="0">
                <a:solidFill>
                  <a:schemeClr val="tx2">
                    <a:lumMod val="75000"/>
                  </a:schemeClr>
                </a:solidFill>
                <a:latin typeface="Lato" pitchFamily="34" charset="0"/>
                <a:ea typeface="Lato" pitchFamily="34" charset="0"/>
                <a:cs typeface="Lato" pitchFamily="34" charset="0"/>
              </a:rPr>
              <a:t> Arrange Award! – send out application to assessment panel, collate results </a:t>
            </a:r>
          </a:p>
          <a:p>
            <a:pPr algn="l"/>
            <a:endParaRPr lang="en-US" sz="1500" dirty="0">
              <a:solidFill>
                <a:schemeClr val="tx2">
                  <a:lumMod val="75000"/>
                </a:schemeClr>
              </a:solidFill>
              <a:latin typeface="Lato" pitchFamily="34" charset="0"/>
              <a:ea typeface="Lato" pitchFamily="34" charset="0"/>
              <a:cs typeface="Lato" pitchFamily="34" charset="0"/>
            </a:endParaRPr>
          </a:p>
          <a:p>
            <a:pPr algn="l">
              <a:buFont typeface="Arial" pitchFamily="34" charset="0"/>
              <a:buChar char="•"/>
            </a:pPr>
            <a:r>
              <a:rPr lang="en-US" sz="1500" dirty="0">
                <a:solidFill>
                  <a:schemeClr val="tx2">
                    <a:lumMod val="75000"/>
                  </a:schemeClr>
                </a:solidFill>
                <a:latin typeface="Lato" pitchFamily="34" charset="0"/>
                <a:ea typeface="Lato" pitchFamily="34" charset="0"/>
                <a:cs typeface="Lato" pitchFamily="34" charset="0"/>
              </a:rPr>
              <a:t> Annual report for all Campuses to FEE Head Office each year</a:t>
            </a:r>
          </a:p>
          <a:p>
            <a:pPr algn="l"/>
            <a:endParaRPr lang="en-GB" sz="1500" dirty="0">
              <a:solidFill>
                <a:schemeClr val="tx2">
                  <a:lumMod val="75000"/>
                </a:schemeClr>
              </a:solidFill>
              <a:latin typeface="Lato" pitchFamily="34" charset="0"/>
              <a:ea typeface="Lato" pitchFamily="34" charset="0"/>
              <a:cs typeface="Lato" pitchFamily="34" charset="0"/>
            </a:endParaRPr>
          </a:p>
          <a:p>
            <a:pPr algn="l"/>
            <a:endParaRPr lang="en-US" sz="1500" dirty="0">
              <a:solidFill>
                <a:schemeClr val="tx2">
                  <a:lumMod val="75000"/>
                </a:schemeClr>
              </a:solidFill>
              <a:latin typeface="Lato" pitchFamily="34" charset="0"/>
              <a:ea typeface="Lato" pitchFamily="34" charset="0"/>
              <a:cs typeface="Lato" pitchFamily="34" charset="0"/>
            </a:endParaRPr>
          </a:p>
          <a:p>
            <a:pPr algn="l"/>
            <a:br>
              <a:rPr lang="en-GB" sz="1500" dirty="0">
                <a:solidFill>
                  <a:schemeClr val="tx2">
                    <a:lumMod val="75000"/>
                  </a:schemeClr>
                </a:solidFill>
                <a:latin typeface="Lato" pitchFamily="34" charset="0"/>
                <a:ea typeface="Lato" pitchFamily="34" charset="0"/>
                <a:cs typeface="Lato" pitchFamily="34" charset="0"/>
              </a:rPr>
            </a:br>
            <a:endParaRPr lang="en-GB" sz="1500" dirty="0">
              <a:solidFill>
                <a:schemeClr val="tx2">
                  <a:lumMod val="75000"/>
                </a:schemeClr>
              </a:solidFill>
              <a:latin typeface="Lato" pitchFamily="34" charset="0"/>
              <a:ea typeface="Lato" pitchFamily="34" charset="0"/>
              <a:cs typeface="Lato" pitchFamily="34" charset="0"/>
            </a:endParaRPr>
          </a:p>
        </p:txBody>
      </p:sp>
      <p:sp>
        <p:nvSpPr>
          <p:cNvPr id="21" name="TextBox 17"/>
          <p:cNvSpPr txBox="1"/>
          <p:nvPr/>
        </p:nvSpPr>
        <p:spPr>
          <a:xfrm>
            <a:off x="223850" y="660935"/>
            <a:ext cx="6459141" cy="461665"/>
          </a:xfrm>
          <a:prstGeom prst="rect">
            <a:avLst/>
          </a:prstGeom>
          <a:noFill/>
        </p:spPr>
        <p:txBody>
          <a:bodyPr wrap="none" rtlCol="0">
            <a:spAutoFit/>
          </a:bodyPr>
          <a:lstStyle/>
          <a:p>
            <a:pPr defTabSz="457200"/>
            <a:r>
              <a:rPr lang="da-DK" sz="2400" b="1" dirty="0">
                <a:solidFill>
                  <a:schemeClr val="tx2">
                    <a:lumMod val="75000"/>
                  </a:schemeClr>
                </a:solidFill>
                <a:latin typeface="Lato" pitchFamily="34" charset="0"/>
                <a:ea typeface="Lato" pitchFamily="34" charset="0"/>
                <a:cs typeface="Lato" pitchFamily="34" charset="0"/>
              </a:rPr>
              <a:t>FEE EcoCampus &amp; the National Operator Role</a:t>
            </a:r>
          </a:p>
        </p:txBody>
      </p:sp>
      <p:sp>
        <p:nvSpPr>
          <p:cNvPr id="12"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4098" name="Picture 2" descr="https://greenschoolsireland.org/wp-content/uploads/2018/12/NOM-banner-ima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24" r="56548" b="4819"/>
          <a:stretch/>
        </p:blipFill>
        <p:spPr bwMode="auto">
          <a:xfrm>
            <a:off x="5364088" y="2993162"/>
            <a:ext cx="3384376" cy="338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6" name="Textfeld 5"/>
          <p:cNvSpPr txBox="1"/>
          <p:nvPr/>
        </p:nvSpPr>
        <p:spPr>
          <a:xfrm>
            <a:off x="4185487" y="3680425"/>
            <a:ext cx="4576900" cy="2185214"/>
          </a:xfrm>
          <a:prstGeom prst="rect">
            <a:avLst/>
          </a:prstGeom>
          <a:noFill/>
          <a:ln w="69850">
            <a:solidFill>
              <a:srgbClr val="C00000"/>
            </a:solidFill>
          </a:ln>
        </p:spPr>
        <p:txBody>
          <a:bodyPr wrap="squar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A </a:t>
            </a:r>
            <a:r>
              <a:rPr lang="en-US" sz="1600" b="1" dirty="0">
                <a:latin typeface="Lato" panose="020F0502020204030203" pitchFamily="34" charset="0"/>
                <a:ea typeface="Lato" panose="020F0502020204030203" pitchFamily="34" charset="0"/>
                <a:cs typeface="Lato" panose="020F0502020204030203" pitchFamily="34" charset="0"/>
              </a:rPr>
              <a:t>living document </a:t>
            </a:r>
            <a:r>
              <a:rPr lang="en-US" sz="1600" dirty="0">
                <a:latin typeface="Lato" panose="020F0502020204030203" pitchFamily="34" charset="0"/>
                <a:ea typeface="Lato" panose="020F0502020204030203" pitchFamily="34" charset="0"/>
                <a:cs typeface="Lato" panose="020F0502020204030203" pitchFamily="34" charset="0"/>
              </a:rPr>
              <a:t>and should be:</a:t>
            </a:r>
          </a:p>
          <a:p>
            <a:pPr marL="742950" lvl="1" indent="-285750">
              <a:lnSpc>
                <a:spcPct val="150000"/>
              </a:lnSpc>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Amended</a:t>
            </a:r>
            <a:r>
              <a:rPr lang="en-US" sz="1600" dirty="0">
                <a:latin typeface="Lato" panose="020F0502020204030203" pitchFamily="34" charset="0"/>
                <a:ea typeface="Lato" panose="020F0502020204030203" pitchFamily="34" charset="0"/>
                <a:cs typeface="Lato" panose="020F0502020204030203" pitchFamily="34" charset="0"/>
              </a:rPr>
              <a:t> as appropriate</a:t>
            </a:r>
          </a:p>
          <a:p>
            <a:pPr marL="742950" lvl="1" indent="-285750">
              <a:lnSpc>
                <a:spcPct val="150000"/>
              </a:lnSpc>
              <a:buFont typeface="Arial" panose="020B0604020202020204" pitchFamily="34" charset="0"/>
              <a:buChar char="•"/>
            </a:pPr>
            <a:r>
              <a:rPr lang="en-US" sz="1600" b="1" dirty="0" err="1">
                <a:latin typeface="Lato" panose="020F0502020204030203" pitchFamily="34" charset="0"/>
                <a:ea typeface="Lato" panose="020F0502020204030203" pitchFamily="34" charset="0"/>
                <a:cs typeface="Lato" panose="020F0502020204030203" pitchFamily="34" charset="0"/>
              </a:rPr>
              <a:t>Publicised</a:t>
            </a:r>
            <a:r>
              <a:rPr lang="en-US" sz="1600" dirty="0">
                <a:latin typeface="Lato" panose="020F0502020204030203" pitchFamily="34" charset="0"/>
                <a:ea typeface="Lato" panose="020F0502020204030203" pitchFamily="34" charset="0"/>
                <a:cs typeface="Lato" panose="020F0502020204030203" pitchFamily="34" charset="0"/>
              </a:rPr>
              <a:t> on campus notice boards, website and social media. </a:t>
            </a:r>
          </a:p>
          <a:p>
            <a:pPr marL="742950" lvl="1"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Used as </a:t>
            </a:r>
            <a:r>
              <a:rPr lang="en-US" sz="1600" b="1" dirty="0">
                <a:latin typeface="Lato" panose="020F0502020204030203" pitchFamily="34" charset="0"/>
                <a:ea typeface="Lato" panose="020F0502020204030203" pitchFamily="34" charset="0"/>
                <a:cs typeface="Lato" panose="020F0502020204030203" pitchFamily="34" charset="0"/>
              </a:rPr>
              <a:t>an induction </a:t>
            </a:r>
            <a:r>
              <a:rPr lang="en-US" sz="1600" dirty="0">
                <a:latin typeface="Lato" panose="020F0502020204030203" pitchFamily="34" charset="0"/>
                <a:ea typeface="Lato" panose="020F0502020204030203" pitchFamily="34" charset="0"/>
                <a:cs typeface="Lato" panose="020F0502020204030203" pitchFamily="34" charset="0"/>
              </a:rPr>
              <a:t>to FEE </a:t>
            </a:r>
            <a:r>
              <a:rPr lang="en-US" sz="1600" dirty="0" err="1">
                <a:latin typeface="Lato" panose="020F0502020204030203" pitchFamily="34" charset="0"/>
                <a:ea typeface="Lato" panose="020F0502020204030203" pitchFamily="34" charset="0"/>
                <a:cs typeface="Lato" panose="020F0502020204030203" pitchFamily="34" charset="0"/>
              </a:rPr>
              <a:t>EcoCampus</a:t>
            </a:r>
            <a:r>
              <a:rPr lang="en-US" sz="1600" dirty="0">
                <a:latin typeface="Lato" panose="020F0502020204030203" pitchFamily="34" charset="0"/>
                <a:ea typeface="Lato" panose="020F0502020204030203" pitchFamily="34" charset="0"/>
                <a:cs typeface="Lato" panose="020F0502020204030203" pitchFamily="34" charset="0"/>
              </a:rPr>
              <a:t> for students, staff and visitors.</a:t>
            </a:r>
          </a:p>
        </p:txBody>
      </p:sp>
      <p:pic>
        <p:nvPicPr>
          <p:cNvPr id="10" name="Grafik 9" descr="stil-734851-unsplash.jpg"/>
          <p:cNvPicPr>
            <a:picLocks noChangeAspect="1"/>
          </p:cNvPicPr>
          <p:nvPr/>
        </p:nvPicPr>
        <p:blipFill>
          <a:blip r:embed="rId3" cstate="print"/>
          <a:stretch>
            <a:fillRect/>
          </a:stretch>
        </p:blipFill>
        <p:spPr>
          <a:xfrm>
            <a:off x="467544" y="908720"/>
            <a:ext cx="3294112" cy="4941168"/>
          </a:xfrm>
          <a:prstGeom prst="rect">
            <a:avLst/>
          </a:prstGeom>
        </p:spPr>
      </p:pic>
      <p:sp>
        <p:nvSpPr>
          <p:cNvPr id="8"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9" name="Picture 3" descr="bar_line.png"/>
          <p:cNvPicPr>
            <a:picLocks noChangeAspect="1"/>
          </p:cNvPicPr>
          <p:nvPr/>
        </p:nvPicPr>
        <p:blipFill>
          <a:blip r:embed="rId4" cstate="print"/>
          <a:stretch>
            <a:fillRect/>
          </a:stretch>
        </p:blipFill>
        <p:spPr>
          <a:xfrm>
            <a:off x="1763690" y="1"/>
            <a:ext cx="45719" cy="374896"/>
          </a:xfrm>
          <a:prstGeom prst="rect">
            <a:avLst/>
          </a:prstGeom>
        </p:spPr>
      </p:pic>
      <p:sp>
        <p:nvSpPr>
          <p:cNvPr id="2" name="Rectangle 1">
            <a:extLst>
              <a:ext uri="{FF2B5EF4-FFF2-40B4-BE49-F238E27FC236}">
                <a16:creationId xmlns:a16="http://schemas.microsoft.com/office/drawing/2014/main" id="{24439F2B-DE73-6E44-B1D3-F0B806D09D72}"/>
              </a:ext>
            </a:extLst>
          </p:cNvPr>
          <p:cNvSpPr/>
          <p:nvPr/>
        </p:nvSpPr>
        <p:spPr>
          <a:xfrm>
            <a:off x="4178990" y="775626"/>
            <a:ext cx="4576900" cy="2369880"/>
          </a:xfrm>
          <a:prstGeom prst="rect">
            <a:avLst/>
          </a:prstGeom>
          <a:solidFill>
            <a:schemeClr val="bg1"/>
          </a:solidFill>
          <a:ln w="63500">
            <a:solidFill>
              <a:srgbClr val="C00000"/>
            </a:solidFill>
          </a:ln>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The Eco Charter </a:t>
            </a:r>
          </a:p>
          <a:p>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600" dirty="0">
                <a:latin typeface="Lato" pitchFamily="34" charset="0"/>
                <a:ea typeface="Lato" pitchFamily="34" charset="0"/>
                <a:cs typeface="Lato" pitchFamily="34" charset="0"/>
              </a:rPr>
              <a:t>Is a comprehensive set of </a:t>
            </a:r>
            <a:r>
              <a:rPr lang="en-GB" sz="1600" b="1" dirty="0">
                <a:latin typeface="Lato" pitchFamily="34" charset="0"/>
                <a:ea typeface="Lato" pitchFamily="34" charset="0"/>
                <a:cs typeface="Lato" pitchFamily="34" charset="0"/>
              </a:rPr>
              <a:t>policies/guidance </a:t>
            </a:r>
            <a:r>
              <a:rPr lang="en-GB" sz="1600" dirty="0">
                <a:latin typeface="Lato" pitchFamily="34" charset="0"/>
                <a:ea typeface="Lato" pitchFamily="34" charset="0"/>
                <a:cs typeface="Lato" pitchFamily="34" charset="0"/>
              </a:rPr>
              <a:t>rooted in the institution’s mission and vision. </a:t>
            </a:r>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Should  be supported and created in collaboration with </a:t>
            </a:r>
            <a:r>
              <a:rPr lang="en-US" sz="1600" b="1" dirty="0">
                <a:latin typeface="Lato" panose="020F0502020204030203" pitchFamily="34" charset="0"/>
                <a:ea typeface="Lato" panose="020F0502020204030203" pitchFamily="34" charset="0"/>
                <a:cs typeface="Lato" panose="020F0502020204030203" pitchFamily="34" charset="0"/>
              </a:rPr>
              <a:t>top management.</a:t>
            </a:r>
          </a:p>
          <a:p>
            <a:pPr marL="285750" indent="-285750">
              <a:buFont typeface="Arial" panose="020B0604020202020204" pitchFamily="34" charset="0"/>
              <a:buChar char="•"/>
            </a:pPr>
            <a:endParaRPr lang="en-US"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Reflects “how we do things here…”</a:t>
            </a:r>
          </a:p>
        </p:txBody>
      </p:sp>
      <p:pic>
        <p:nvPicPr>
          <p:cNvPr id="5122" name="Picture 2" descr="Image result for eco schools 25th year decla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90806">
            <a:off x="1183628" y="2362228"/>
            <a:ext cx="1693036" cy="238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9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0"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7"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feld 8"/>
          <p:cNvSpPr txBox="1"/>
          <p:nvPr/>
        </p:nvSpPr>
        <p:spPr>
          <a:xfrm>
            <a:off x="1376153" y="6010920"/>
            <a:ext cx="7488832" cy="830997"/>
          </a:xfrm>
          <a:prstGeom prst="rect">
            <a:avLst/>
          </a:prstGeom>
          <a:noFill/>
        </p:spPr>
        <p:txBody>
          <a:bodyPr wrap="square" rtlCol="0">
            <a:spAutoFit/>
          </a:bodyPr>
          <a:lstStyle/>
          <a:p>
            <a:r>
              <a:rPr lang="en-US" sz="1600" i="1" dirty="0">
                <a:latin typeface="Lato" pitchFamily="34" charset="0"/>
                <a:ea typeface="Lato" pitchFamily="34" charset="0"/>
                <a:cs typeface="Lato" pitchFamily="34" charset="0"/>
              </a:rPr>
              <a:t> "All participants must illustrate their commitment to be </a:t>
            </a:r>
            <a:r>
              <a:rPr lang="en-US" sz="1600" b="1" i="1" dirty="0">
                <a:latin typeface="Lato" pitchFamily="34" charset="0"/>
                <a:ea typeface="Lato" pitchFamily="34" charset="0"/>
                <a:cs typeface="Lato" pitchFamily="34" charset="0"/>
              </a:rPr>
              <a:t>continuously</a:t>
            </a:r>
            <a:r>
              <a:rPr lang="en-US" sz="1600" i="1" dirty="0">
                <a:latin typeface="Lato" pitchFamily="34" charset="0"/>
                <a:ea typeface="Lato" pitchFamily="34" charset="0"/>
                <a:cs typeface="Lato" pitchFamily="34" charset="0"/>
              </a:rPr>
              <a:t> and </a:t>
            </a:r>
            <a:r>
              <a:rPr lang="en-US" sz="1600" b="1" i="1" dirty="0">
                <a:latin typeface="Lato" pitchFamily="34" charset="0"/>
                <a:ea typeface="Lato" pitchFamily="34" charset="0"/>
                <a:cs typeface="Lato" pitchFamily="34" charset="0"/>
              </a:rPr>
              <a:t>incrementally</a:t>
            </a:r>
            <a:r>
              <a:rPr lang="en-US" sz="1600" i="1" dirty="0">
                <a:latin typeface="Lato" pitchFamily="34" charset="0"/>
                <a:ea typeface="Lato" pitchFamily="34" charset="0"/>
                <a:cs typeface="Lato" pitchFamily="34" charset="0"/>
              </a:rPr>
              <a:t> working towards the above goals, within their </a:t>
            </a:r>
            <a:r>
              <a:rPr lang="en-US" sz="1600" b="1" i="1" dirty="0">
                <a:latin typeface="Lato" pitchFamily="34" charset="0"/>
                <a:ea typeface="Lato" pitchFamily="34" charset="0"/>
                <a:cs typeface="Lato" pitchFamily="34" charset="0"/>
              </a:rPr>
              <a:t>own capacity, </a:t>
            </a:r>
            <a:r>
              <a:rPr lang="en-US" sz="1600" i="1" dirty="0">
                <a:latin typeface="Lato" pitchFamily="34" charset="0"/>
                <a:ea typeface="Lato" pitchFamily="34" charset="0"/>
                <a:cs typeface="Lato" pitchFamily="34" charset="0"/>
              </a:rPr>
              <a:t>catering to their </a:t>
            </a:r>
            <a:r>
              <a:rPr lang="en-US" sz="1600" b="1" i="1" dirty="0">
                <a:latin typeface="Lato" pitchFamily="34" charset="0"/>
                <a:ea typeface="Lato" pitchFamily="34" charset="0"/>
                <a:cs typeface="Lato" pitchFamily="34" charset="0"/>
              </a:rPr>
              <a:t>most urgent needs</a:t>
            </a:r>
            <a:r>
              <a:rPr lang="en-US" sz="1600" i="1" dirty="0">
                <a:latin typeface="Lato" pitchFamily="34" charset="0"/>
                <a:ea typeface="Lato" pitchFamily="34" charset="0"/>
                <a:cs typeface="Lato" pitchFamily="34" charset="0"/>
              </a:rPr>
              <a:t> and </a:t>
            </a:r>
            <a:r>
              <a:rPr lang="en-US" sz="1600" b="1" i="1" dirty="0">
                <a:latin typeface="Lato" pitchFamily="34" charset="0"/>
                <a:ea typeface="Lato" pitchFamily="34" charset="0"/>
                <a:cs typeface="Lato" pitchFamily="34" charset="0"/>
              </a:rPr>
              <a:t>decided annual action plans. "</a:t>
            </a:r>
            <a:endParaRPr lang="de-DE" sz="1600" b="1" dirty="0">
              <a:latin typeface="Lato" pitchFamily="34" charset="0"/>
              <a:ea typeface="Lato" pitchFamily="34" charset="0"/>
              <a:cs typeface="Lato" pitchFamily="34" charset="0"/>
            </a:endParaRPr>
          </a:p>
        </p:txBody>
      </p:sp>
      <p:sp>
        <p:nvSpPr>
          <p:cNvPr id="5" name="Rectangle 4">
            <a:extLst>
              <a:ext uri="{FF2B5EF4-FFF2-40B4-BE49-F238E27FC236}">
                <a16:creationId xmlns:a16="http://schemas.microsoft.com/office/drawing/2014/main" id="{B8F72B25-AD6C-2442-AC1C-0DF68DA2AA1B}"/>
              </a:ext>
            </a:extLst>
          </p:cNvPr>
          <p:cNvSpPr/>
          <p:nvPr/>
        </p:nvSpPr>
        <p:spPr>
          <a:xfrm>
            <a:off x="59820" y="428470"/>
            <a:ext cx="2632667" cy="1200329"/>
          </a:xfrm>
          <a:prstGeom prst="rect">
            <a:avLst/>
          </a:prstGeom>
        </p:spPr>
        <p:txBody>
          <a:bodyPr wrap="square">
            <a:spAutoFit/>
          </a:bodyPr>
          <a:lstStyle/>
          <a:p>
            <a:r>
              <a:rPr lang="de-DE" sz="2400" b="1" dirty="0">
                <a:latin typeface="Lato" pitchFamily="34" charset="0"/>
                <a:ea typeface="Lato" pitchFamily="34" charset="0"/>
                <a:cs typeface="Lato" pitchFamily="34" charset="0"/>
              </a:rPr>
              <a:t>A Green Flag Certified Campus must:</a:t>
            </a:r>
          </a:p>
        </p:txBody>
      </p:sp>
      <p:sp>
        <p:nvSpPr>
          <p:cNvPr id="6" name="Oval 5">
            <a:extLst>
              <a:ext uri="{FF2B5EF4-FFF2-40B4-BE49-F238E27FC236}">
                <a16:creationId xmlns:a16="http://schemas.microsoft.com/office/drawing/2014/main" id="{C1ED0795-6A94-1047-88AD-3E636A341CA2}"/>
              </a:ext>
            </a:extLst>
          </p:cNvPr>
          <p:cNvSpPr/>
          <p:nvPr/>
        </p:nvSpPr>
        <p:spPr>
          <a:xfrm>
            <a:off x="1809408" y="507115"/>
            <a:ext cx="6723031" cy="3631137"/>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Lato" panose="020F0502020204030203" pitchFamily="34" charset="0"/>
                <a:ea typeface="Lato" panose="020F0502020204030203" pitchFamily="34" charset="0"/>
                <a:cs typeface="Lato" panose="020F0502020204030203" pitchFamily="34" charset="0"/>
              </a:rPr>
              <a:t>Strive to include ESD in Research and Curriculum by:</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Increasing </a:t>
            </a:r>
            <a:r>
              <a:rPr lang="en-US" sz="1200" b="1" dirty="0">
                <a:latin typeface="Lato" panose="020F0502020204030203" pitchFamily="34" charset="0"/>
                <a:ea typeface="Lato" panose="020F0502020204030203" pitchFamily="34" charset="0"/>
                <a:cs typeface="Lato" panose="020F0502020204030203" pitchFamily="34" charset="0"/>
              </a:rPr>
              <a:t>inter-disciplinary research </a:t>
            </a:r>
            <a:r>
              <a:rPr lang="en-US" sz="1200" dirty="0">
                <a:latin typeface="Lato" panose="020F0502020204030203" pitchFamily="34" charset="0"/>
                <a:ea typeface="Lato" panose="020F0502020204030203" pitchFamily="34" charset="0"/>
                <a:cs typeface="Lato" panose="020F0502020204030203" pitchFamily="34" charset="0"/>
              </a:rPr>
              <a:t>regarding </a:t>
            </a:r>
            <a:r>
              <a:rPr lang="en-US" sz="1200" b="1" dirty="0">
                <a:latin typeface="Lato" panose="020F0502020204030203" pitchFamily="34" charset="0"/>
                <a:ea typeface="Lato" panose="020F0502020204030203" pitchFamily="34" charset="0"/>
                <a:cs typeface="Lato" panose="020F0502020204030203" pitchFamily="34" charset="0"/>
              </a:rPr>
              <a:t>SDG solutions</a:t>
            </a:r>
            <a:r>
              <a:rPr lang="en-US" sz="1200" dirty="0">
                <a:latin typeface="Lato" panose="020F0502020204030203" pitchFamily="34" charset="0"/>
                <a:ea typeface="Lato" panose="020F0502020204030203" pitchFamily="34" charset="0"/>
                <a:cs typeface="Lato" panose="020F0502020204030203" pitchFamily="34" charset="0"/>
              </a:rPr>
              <a:t>.</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Including ESD linkages to subjects across all disciplines.</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Encouraging </a:t>
            </a:r>
            <a:r>
              <a:rPr lang="en-US" sz="1200" b="1" dirty="0">
                <a:latin typeface="Lato" panose="020F0502020204030203" pitchFamily="34" charset="0"/>
                <a:ea typeface="Lato" panose="020F0502020204030203" pitchFamily="34" charset="0"/>
                <a:cs typeface="Lato" panose="020F0502020204030203" pitchFamily="34" charset="0"/>
              </a:rPr>
              <a:t>action driven education </a:t>
            </a:r>
            <a:r>
              <a:rPr lang="en-US" sz="1200" dirty="0">
                <a:latin typeface="Lato" panose="020F0502020204030203" pitchFamily="34" charset="0"/>
                <a:ea typeface="Lato" panose="020F0502020204030203" pitchFamily="34" charset="0"/>
                <a:cs typeface="Lato" panose="020F0502020204030203" pitchFamily="34" charset="0"/>
              </a:rPr>
              <a:t>in which students learn by solving real life issues.</a:t>
            </a:r>
          </a:p>
          <a:p>
            <a:pPr marL="285750" indent="-285750">
              <a:buFont typeface="Arial" panose="020B0604020202020204" pitchFamily="34" charset="0"/>
              <a:buChar char="•"/>
            </a:pPr>
            <a:r>
              <a:rPr lang="en-US" sz="1200" b="1" dirty="0">
                <a:latin typeface="Lato" panose="020F0502020204030203" pitchFamily="34" charset="0"/>
                <a:ea typeface="Lato" panose="020F0502020204030203" pitchFamily="34" charset="0"/>
                <a:cs typeface="Lato" panose="020F0502020204030203" pitchFamily="34" charset="0"/>
              </a:rPr>
              <a:t>Orienting</a:t>
            </a:r>
            <a:r>
              <a:rPr lang="en-US" sz="1200" dirty="0">
                <a:latin typeface="Lato" panose="020F0502020204030203" pitchFamily="34" charset="0"/>
                <a:ea typeface="Lato" panose="020F0502020204030203" pitchFamily="34" charset="0"/>
                <a:cs typeface="Lato" panose="020F0502020204030203" pitchFamily="34" charset="0"/>
              </a:rPr>
              <a:t> all incoming students and staff</a:t>
            </a:r>
          </a:p>
          <a:p>
            <a:pPr marL="285750" indent="-2857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Creating </a:t>
            </a:r>
            <a:r>
              <a:rPr lang="en-US" sz="1200" b="1" dirty="0">
                <a:latin typeface="Lato" panose="020F0502020204030203" pitchFamily="34" charset="0"/>
                <a:ea typeface="Lato" panose="020F0502020204030203" pitchFamily="34" charset="0"/>
                <a:cs typeface="Lato" panose="020F0502020204030203" pitchFamily="34" charset="0"/>
              </a:rPr>
              <a:t>opportunities for organizations and citizens </a:t>
            </a:r>
            <a:r>
              <a:rPr lang="en-US" sz="1200" dirty="0">
                <a:latin typeface="Lato" panose="020F0502020204030203" pitchFamily="34" charset="0"/>
                <a:ea typeface="Lato" panose="020F0502020204030203" pitchFamily="34" charset="0"/>
                <a:cs typeface="Lato" panose="020F0502020204030203" pitchFamily="34" charset="0"/>
              </a:rPr>
              <a:t>from outside the campus to learn from and interact with the campus</a:t>
            </a: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endParaRPr lang="en-US" sz="1100" b="1" dirty="0"/>
          </a:p>
        </p:txBody>
      </p:sp>
      <p:sp>
        <p:nvSpPr>
          <p:cNvPr id="11" name="Oval 10">
            <a:extLst>
              <a:ext uri="{FF2B5EF4-FFF2-40B4-BE49-F238E27FC236}">
                <a16:creationId xmlns:a16="http://schemas.microsoft.com/office/drawing/2014/main" id="{E576C7B1-597F-264A-BF20-D7864EA69BF3}"/>
              </a:ext>
            </a:extLst>
          </p:cNvPr>
          <p:cNvSpPr/>
          <p:nvPr/>
        </p:nvSpPr>
        <p:spPr>
          <a:xfrm>
            <a:off x="251520" y="2635636"/>
            <a:ext cx="3251889" cy="272110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 </a:t>
            </a:r>
            <a:r>
              <a:rPr lang="en-US" b="1" dirty="0">
                <a:latin typeface="Lato" panose="020F0502020204030203" pitchFamily="34" charset="0"/>
                <a:ea typeface="Lato" panose="020F0502020204030203" pitchFamily="34" charset="0"/>
                <a:cs typeface="Lato" panose="020F0502020204030203" pitchFamily="34" charset="0"/>
              </a:rPr>
              <a:t>Implement the 7 Step Framework. </a:t>
            </a:r>
            <a:endParaRPr lang="en-US" sz="12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With </a:t>
            </a:r>
            <a:r>
              <a:rPr lang="en-US" sz="1200" b="1" dirty="0">
                <a:latin typeface="Lato" panose="020F0502020204030203" pitchFamily="34" charset="0"/>
                <a:ea typeface="Lato" panose="020F0502020204030203" pitchFamily="34" charset="0"/>
                <a:cs typeface="Lato" panose="020F0502020204030203" pitchFamily="34" charset="0"/>
              </a:rPr>
              <a:t>student</a:t>
            </a:r>
            <a:r>
              <a:rPr lang="en-US" sz="1200" dirty="0">
                <a:latin typeface="Lato" panose="020F0502020204030203" pitchFamily="34" charset="0"/>
                <a:ea typeface="Lato" panose="020F0502020204030203" pitchFamily="34" charset="0"/>
                <a:cs typeface="Lato" panose="020F0502020204030203" pitchFamily="34" charset="0"/>
              </a:rPr>
              <a:t> guidance.</a:t>
            </a:r>
          </a:p>
          <a:p>
            <a:pPr marL="285750" indent="-2857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With the goal to continuously </a:t>
            </a:r>
            <a:r>
              <a:rPr lang="en-US" sz="1200" b="1" dirty="0">
                <a:latin typeface="Lato" panose="020F0502020204030203" pitchFamily="34" charset="0"/>
                <a:ea typeface="Lato" panose="020F0502020204030203" pitchFamily="34" charset="0"/>
                <a:cs typeface="Lato" panose="020F0502020204030203" pitchFamily="34" charset="0"/>
              </a:rPr>
              <a:t>improve.</a:t>
            </a:r>
            <a:r>
              <a:rPr lang="en-US" sz="1200" dirty="0">
                <a:latin typeface="Lato" panose="020F0502020204030203" pitchFamily="34" charset="0"/>
                <a:ea typeface="Lato" panose="020F0502020204030203" pitchFamily="34" charset="0"/>
                <a:cs typeface="Lato" panose="020F0502020204030203" pitchFamily="34" charset="0"/>
              </a:rPr>
              <a:t> </a:t>
            </a:r>
          </a:p>
          <a:p>
            <a:pPr marL="285750" indent="-2857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Be registered for </a:t>
            </a:r>
            <a:r>
              <a:rPr lang="en-US" sz="1200" b="1" dirty="0">
                <a:latin typeface="Lato" panose="020F0502020204030203" pitchFamily="34" charset="0"/>
                <a:ea typeface="Lato" panose="020F0502020204030203" pitchFamily="34" charset="0"/>
                <a:cs typeface="Lato" panose="020F0502020204030203" pitchFamily="34" charset="0"/>
              </a:rPr>
              <a:t>1.5 years</a:t>
            </a:r>
          </a:p>
          <a:p>
            <a:pPr marL="285750" indent="-285750">
              <a:buFont typeface="Arial" panose="020B0604020202020204" pitchFamily="34" charset="0"/>
              <a:buChar char="•"/>
            </a:pPr>
            <a:r>
              <a:rPr lang="en-US" sz="1200" b="1" dirty="0">
                <a:latin typeface="Lato" panose="020F0502020204030203" pitchFamily="34" charset="0"/>
                <a:ea typeface="Lato" panose="020F0502020204030203" pitchFamily="34" charset="0"/>
                <a:cs typeface="Lato" panose="020F0502020204030203" pitchFamily="34" charset="0"/>
              </a:rPr>
              <a:t>Embed</a:t>
            </a:r>
            <a:r>
              <a:rPr lang="en-US" sz="1200" dirty="0">
                <a:latin typeface="Lato" panose="020F0502020204030203" pitchFamily="34" charset="0"/>
                <a:ea typeface="Lato" panose="020F0502020204030203" pitchFamily="34" charset="0"/>
                <a:cs typeface="Lato" panose="020F0502020204030203" pitchFamily="34" charset="0"/>
              </a:rPr>
              <a:t> the program in all faculties and schools</a:t>
            </a:r>
            <a:r>
              <a:rPr lang="en-US" sz="1400" dirty="0">
                <a:latin typeface="Lato" panose="020F0502020204030203" pitchFamily="34" charset="0"/>
                <a:ea typeface="Lato" panose="020F0502020204030203" pitchFamily="34" charset="0"/>
                <a:cs typeface="Lato" panose="020F0502020204030203" pitchFamily="34" charset="0"/>
              </a:rPr>
              <a:t>.</a:t>
            </a:r>
          </a:p>
          <a:p>
            <a:pPr marL="285750" indent="-2857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Be </a:t>
            </a:r>
            <a:r>
              <a:rPr lang="en-US" sz="1200" b="1" dirty="0">
                <a:latin typeface="Lato" panose="020F0502020204030203" pitchFamily="34" charset="0"/>
                <a:ea typeface="Lato" panose="020F0502020204030203" pitchFamily="34" charset="0"/>
                <a:cs typeface="Lato" panose="020F0502020204030203" pitchFamily="34" charset="0"/>
              </a:rPr>
              <a:t>transparent</a:t>
            </a:r>
          </a:p>
        </p:txBody>
      </p:sp>
      <p:sp>
        <p:nvSpPr>
          <p:cNvPr id="13" name="Oval 12">
            <a:extLst>
              <a:ext uri="{FF2B5EF4-FFF2-40B4-BE49-F238E27FC236}">
                <a16:creationId xmlns:a16="http://schemas.microsoft.com/office/drawing/2014/main" id="{285A0406-46F4-6042-BBED-4027C3E36051}"/>
              </a:ext>
            </a:extLst>
          </p:cNvPr>
          <p:cNvSpPr/>
          <p:nvPr/>
        </p:nvSpPr>
        <p:spPr>
          <a:xfrm>
            <a:off x="3251889" y="3140967"/>
            <a:ext cx="5784607" cy="2869953"/>
          </a:xfrm>
          <a:prstGeom prst="ellipse">
            <a:avLst/>
          </a:prstGeom>
          <a:solidFill>
            <a:srgbClr val="72B15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Lato" panose="020F0502020204030203" pitchFamily="34" charset="0"/>
                <a:ea typeface="Lato" panose="020F0502020204030203" pitchFamily="34" charset="0"/>
                <a:cs typeface="Lato" panose="020F0502020204030203" pitchFamily="34" charset="0"/>
              </a:rPr>
              <a:t>Be working towards: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Social, cultural and gender </a:t>
            </a:r>
            <a:r>
              <a:rPr lang="en-US" sz="1300" b="1" dirty="0">
                <a:latin typeface="Lato" panose="020F0502020204030203" pitchFamily="34" charset="0"/>
                <a:ea typeface="Lato" panose="020F0502020204030203" pitchFamily="34" charset="0"/>
                <a:cs typeface="Lato" panose="020F0502020204030203" pitchFamily="34" charset="0"/>
              </a:rPr>
              <a:t>inclusion </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Promotion of  </a:t>
            </a:r>
            <a:r>
              <a:rPr lang="en-US" sz="1300" b="1" dirty="0">
                <a:latin typeface="Lato" panose="020F0502020204030203" pitchFamily="34" charset="0"/>
                <a:ea typeface="Lato" panose="020F0502020204030203" pitchFamily="34" charset="0"/>
                <a:cs typeface="Lato" panose="020F0502020204030203" pitchFamily="34" charset="0"/>
              </a:rPr>
              <a:t>healthy</a:t>
            </a:r>
            <a:r>
              <a:rPr lang="en-US" sz="1300" dirty="0">
                <a:latin typeface="Lato" panose="020F0502020204030203" pitchFamily="34" charset="0"/>
                <a:ea typeface="Lato" panose="020F0502020204030203" pitchFamily="34" charset="0"/>
                <a:cs typeface="Lato" panose="020F0502020204030203" pitchFamily="34" charset="0"/>
              </a:rPr>
              <a:t>, </a:t>
            </a:r>
            <a:r>
              <a:rPr lang="en-US" sz="1300" b="1" dirty="0">
                <a:latin typeface="Lato" panose="020F0502020204030203" pitchFamily="34" charset="0"/>
                <a:ea typeface="Lato" panose="020F0502020204030203" pitchFamily="34" charset="0"/>
                <a:cs typeface="Lato" panose="020F0502020204030203" pitchFamily="34" charset="0"/>
              </a:rPr>
              <a:t>sustainable consumption </a:t>
            </a:r>
            <a:r>
              <a:rPr lang="en-US" sz="1300" dirty="0">
                <a:latin typeface="Lato" panose="020F0502020204030203" pitchFamily="34" charset="0"/>
                <a:ea typeface="Lato" panose="020F0502020204030203" pitchFamily="34" charset="0"/>
                <a:cs typeface="Lato" panose="020F0502020204030203" pitchFamily="34" charset="0"/>
              </a:rPr>
              <a:t>engaging in Green Product Procurement </a:t>
            </a:r>
            <a:endParaRPr lang="en-US" sz="13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Carbon neutrality </a:t>
            </a:r>
            <a:r>
              <a:rPr lang="en-US" sz="1300" dirty="0">
                <a:latin typeface="Lato" panose="020F0502020204030203" pitchFamily="34" charset="0"/>
                <a:ea typeface="Lato" panose="020F0502020204030203" pitchFamily="34" charset="0"/>
                <a:cs typeface="Lato" panose="020F0502020204030203" pitchFamily="34" charset="0"/>
              </a:rPr>
              <a:t>by calculating and  incrementally reducing the their Carbon Footprint.</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Increasing the amount of </a:t>
            </a:r>
            <a:r>
              <a:rPr lang="en-US" sz="1300" b="1" dirty="0">
                <a:latin typeface="Lato" panose="020F0502020204030203" pitchFamily="34" charset="0"/>
                <a:ea typeface="Lato" panose="020F0502020204030203" pitchFamily="34" charset="0"/>
                <a:cs typeface="Lato" panose="020F0502020204030203" pitchFamily="34" charset="0"/>
              </a:rPr>
              <a:t>biodiversity</a:t>
            </a:r>
            <a:r>
              <a:rPr lang="en-US" sz="1300" dirty="0">
                <a:latin typeface="Lato" panose="020F0502020204030203" pitchFamily="34" charset="0"/>
                <a:ea typeface="Lato" panose="020F0502020204030203" pitchFamily="34" charset="0"/>
                <a:cs typeface="Lato" panose="020F0502020204030203" pitchFamily="34" charset="0"/>
              </a:rPr>
              <a:t> on campus.</a:t>
            </a:r>
          </a:p>
          <a:p>
            <a:pPr marL="285750" indent="-285750">
              <a:buFont typeface="Arial" panose="020B0604020202020204" pitchFamily="34" charset="0"/>
              <a:buChar char="•"/>
            </a:pPr>
            <a:r>
              <a:rPr lang="en-US" sz="1300" b="1" dirty="0">
                <a:latin typeface="Lato" panose="020F0502020204030203" pitchFamily="34" charset="0"/>
                <a:ea typeface="Lato" panose="020F0502020204030203" pitchFamily="34" charset="0"/>
                <a:cs typeface="Lato" panose="020F0502020204030203" pitchFamily="34" charset="0"/>
              </a:rPr>
              <a:t>Sustainably sound investments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Minimizing  </a:t>
            </a:r>
            <a:r>
              <a:rPr lang="en-US" sz="1300" b="1" dirty="0">
                <a:latin typeface="Lato" panose="020F0502020204030203" pitchFamily="34" charset="0"/>
                <a:ea typeface="Lato" panose="020F0502020204030203" pitchFamily="34" charset="0"/>
                <a:cs typeface="Lato" panose="020F0502020204030203" pitchFamily="34" charset="0"/>
              </a:rPr>
              <a:t>water</a:t>
            </a:r>
            <a:r>
              <a:rPr lang="en-US" sz="1300" dirty="0">
                <a:latin typeface="Lato" panose="020F0502020204030203" pitchFamily="34" charset="0"/>
                <a:ea typeface="Lato" panose="020F0502020204030203" pitchFamily="34" charset="0"/>
                <a:cs typeface="Lato" panose="020F0502020204030203" pitchFamily="34" charset="0"/>
              </a:rPr>
              <a:t> consumption</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Reducing the production of </a:t>
            </a:r>
            <a:r>
              <a:rPr lang="en-US" sz="1300" b="1" dirty="0">
                <a:latin typeface="Lato" panose="020F0502020204030203" pitchFamily="34" charset="0"/>
                <a:ea typeface="Lato" panose="020F0502020204030203" pitchFamily="34" charset="0"/>
                <a:cs typeface="Lato" panose="020F0502020204030203" pitchFamily="34" charset="0"/>
              </a:rPr>
              <a:t>waste</a:t>
            </a:r>
            <a:r>
              <a:rPr lang="en-US" sz="1300" dirty="0">
                <a:latin typeface="Lato" panose="020F0502020204030203" pitchFamily="34" charset="0"/>
                <a:ea typeface="Lato" panose="020F0502020204030203" pitchFamily="34" charset="0"/>
                <a:cs typeface="Lato" panose="020F0502020204030203" pitchFamily="34" charset="0"/>
              </a:rPr>
              <a:t> on campus.</a:t>
            </a:r>
          </a:p>
          <a:p>
            <a:pPr marL="285750" indent="-285750">
              <a:buFont typeface="Arial" panose="020B0604020202020204" pitchFamily="34" charset="0"/>
              <a:buChar char="•"/>
            </a:pPr>
            <a:r>
              <a:rPr lang="en-US" sz="1300" dirty="0">
                <a:latin typeface="Lato" panose="020F0502020204030203" pitchFamily="34" charset="0"/>
                <a:ea typeface="Lato" panose="020F0502020204030203" pitchFamily="34" charset="0"/>
                <a:cs typeface="Lato" panose="020F0502020204030203" pitchFamily="34" charset="0"/>
              </a:rPr>
              <a:t>Ensuring </a:t>
            </a:r>
            <a:r>
              <a:rPr lang="en-US" sz="1300" b="1" dirty="0">
                <a:latin typeface="Lato" panose="020F0502020204030203" pitchFamily="34" charset="0"/>
                <a:ea typeface="Lato" panose="020F0502020204030203" pitchFamily="34" charset="0"/>
                <a:cs typeface="Lato" panose="020F0502020204030203" pitchFamily="34" charset="0"/>
              </a:rPr>
              <a:t>fossil-free transport </a:t>
            </a:r>
            <a:r>
              <a:rPr lang="en-US" sz="1300" dirty="0">
                <a:latin typeface="Lato" panose="020F0502020204030203" pitchFamily="34" charset="0"/>
                <a:ea typeface="Lato" panose="020F0502020204030203" pitchFamily="34" charset="0"/>
                <a:cs typeface="Lato" panose="020F0502020204030203" pitchFamily="34" charset="0"/>
              </a:rPr>
              <a:t>methods</a:t>
            </a:r>
          </a:p>
          <a:p>
            <a:pPr marL="285750" indent="-285750" algn="ctr">
              <a:buFont typeface="Arial" panose="020B0604020202020204" pitchFamily="34" charset="0"/>
              <a:buChar char="•"/>
            </a:pPr>
            <a:endParaRPr lang="en-US" sz="11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881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8" name="TextBox 17"/>
          <p:cNvSpPr txBox="1"/>
          <p:nvPr/>
        </p:nvSpPr>
        <p:spPr>
          <a:xfrm>
            <a:off x="490563" y="774112"/>
            <a:ext cx="3522118" cy="461665"/>
          </a:xfrm>
          <a:prstGeom prst="rect">
            <a:avLst/>
          </a:prstGeom>
          <a:noFill/>
        </p:spPr>
        <p:txBody>
          <a:bodyPr wrap="none" rtlCol="0">
            <a:spAutoFit/>
          </a:bodyPr>
          <a:lstStyle/>
          <a:p>
            <a:pPr defTabSz="457200"/>
            <a:r>
              <a:rPr lang="en-GB" sz="2400" b="1" dirty="0">
                <a:latin typeface="Lato" pitchFamily="34" charset="0"/>
                <a:ea typeface="Lato" pitchFamily="34" charset="0"/>
                <a:cs typeface="Lato" pitchFamily="34" charset="0"/>
              </a:rPr>
              <a:t>FEE </a:t>
            </a:r>
            <a:r>
              <a:rPr lang="en-GB" sz="2400" b="1" dirty="0" err="1">
                <a:latin typeface="Lato" pitchFamily="34" charset="0"/>
                <a:ea typeface="Lato" pitchFamily="34" charset="0"/>
                <a:cs typeface="Lato" pitchFamily="34" charset="0"/>
              </a:rPr>
              <a:t>EcoCampus</a:t>
            </a:r>
            <a:r>
              <a:rPr lang="en-GB" sz="2400" b="1" dirty="0">
                <a:latin typeface="Lato" pitchFamily="34" charset="0"/>
                <a:ea typeface="Lato" pitchFamily="34" charset="0"/>
                <a:cs typeface="Lato" pitchFamily="34" charset="0"/>
              </a:rPr>
              <a:t> Themes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04" y="1558639"/>
            <a:ext cx="1038728" cy="14400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029" y="3573176"/>
            <a:ext cx="1038728" cy="14400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8186" y="1570770"/>
            <a:ext cx="1038728" cy="144000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6945" y="3573176"/>
            <a:ext cx="1038728" cy="144000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111" y="1570770"/>
            <a:ext cx="1038728" cy="144000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7111" y="3573016"/>
            <a:ext cx="1038728" cy="144000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537105"/>
            <a:ext cx="1038728" cy="1440000"/>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3688" y="3573016"/>
            <a:ext cx="1038728" cy="1440000"/>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346" y="1609851"/>
            <a:ext cx="1038727" cy="1440000"/>
          </a:xfrm>
          <a:prstGeom prst="rect">
            <a:avLst/>
          </a:prstGeom>
        </p:spPr>
      </p:pic>
      <p:sp>
        <p:nvSpPr>
          <p:cNvPr id="30" name="TextBox 29"/>
          <p:cNvSpPr txBox="1"/>
          <p:nvPr/>
        </p:nvSpPr>
        <p:spPr>
          <a:xfrm>
            <a:off x="4860032" y="5849909"/>
            <a:ext cx="4061969" cy="461665"/>
          </a:xfrm>
          <a:prstGeom prst="rect">
            <a:avLst/>
          </a:prstGeom>
          <a:noFill/>
        </p:spPr>
        <p:txBody>
          <a:bodyPr wrap="square" rtlCol="0">
            <a:spAutoFit/>
          </a:bodyPr>
          <a:lstStyle/>
          <a:p>
            <a:pPr algn="r" defTabSz="457200"/>
            <a:r>
              <a:rPr lang="da-DK" sz="2400" b="1" dirty="0">
                <a:latin typeface="Lato" pitchFamily="34" charset="0"/>
                <a:ea typeface="Lato" pitchFamily="34" charset="0"/>
                <a:cs typeface="Lato" pitchFamily="34" charset="0"/>
              </a:rPr>
              <a:t>… linked to SDGs!</a:t>
            </a:r>
          </a:p>
        </p:txBody>
      </p:sp>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4372" y="1537105"/>
            <a:ext cx="1062382" cy="1115146"/>
          </a:xfrm>
          <a:prstGeom prst="rect">
            <a:avLst/>
          </a:prstGeom>
        </p:spPr>
      </p:pic>
      <p:sp>
        <p:nvSpPr>
          <p:cNvPr id="32" name="TextBox 31"/>
          <p:cNvSpPr txBox="1"/>
          <p:nvPr/>
        </p:nvSpPr>
        <p:spPr>
          <a:xfrm>
            <a:off x="7742444" y="2590212"/>
            <a:ext cx="826238" cy="400110"/>
          </a:xfrm>
          <a:prstGeom prst="rect">
            <a:avLst/>
          </a:prstGeom>
          <a:noFill/>
        </p:spPr>
        <p:txBody>
          <a:bodyPr wrap="square" rtlCol="0">
            <a:spAutoFit/>
          </a:bodyPr>
          <a:lstStyle/>
          <a:p>
            <a:pPr algn="r" defTabSz="457200"/>
            <a:r>
              <a:rPr lang="da-DK" sz="1000" b="1" dirty="0">
                <a:solidFill>
                  <a:srgbClr val="00B050"/>
                </a:solidFill>
                <a:latin typeface="Gadugi" panose="020B0502040204020203" pitchFamily="34" charset="0"/>
                <a:ea typeface="Lato" panose="020F0502020204030203" pitchFamily="34" charset="0"/>
                <a:cs typeface="Lato" panose="020F0502020204030203" pitchFamily="34" charset="0"/>
              </a:rPr>
              <a:t>Marine and Coast</a:t>
            </a:r>
          </a:p>
        </p:txBody>
      </p:sp>
      <p:sp>
        <p:nvSpPr>
          <p:cNvPr id="33" name="TextBox 32"/>
          <p:cNvSpPr txBox="1"/>
          <p:nvPr/>
        </p:nvSpPr>
        <p:spPr>
          <a:xfrm>
            <a:off x="143124" y="6531997"/>
            <a:ext cx="1228221"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34" name="Picture 3" descr="bar_line.png"/>
          <p:cNvPicPr>
            <a:picLocks noChangeAspect="1"/>
          </p:cNvPicPr>
          <p:nvPr/>
        </p:nvPicPr>
        <p:blipFill>
          <a:blip r:embed="rId13" cstate="print"/>
          <a:stretch>
            <a:fillRect/>
          </a:stretch>
        </p:blipFill>
        <p:spPr>
          <a:xfrm>
            <a:off x="1763690" y="1"/>
            <a:ext cx="45719" cy="374896"/>
          </a:xfrm>
          <a:prstGeom prst="rect">
            <a:avLst/>
          </a:prstGeom>
        </p:spPr>
      </p:pic>
      <p:pic>
        <p:nvPicPr>
          <p:cNvPr id="4" name="Picture 3">
            <a:extLst>
              <a:ext uri="{FF2B5EF4-FFF2-40B4-BE49-F238E27FC236}">
                <a16:creationId xmlns:a16="http://schemas.microsoft.com/office/drawing/2014/main" id="{9F6B3C16-8ED2-084F-9C38-D7B81D3A49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2670" y="3573016"/>
            <a:ext cx="1058395" cy="1058395"/>
          </a:xfrm>
          <a:prstGeom prst="rect">
            <a:avLst/>
          </a:prstGeom>
        </p:spPr>
      </p:pic>
      <p:sp>
        <p:nvSpPr>
          <p:cNvPr id="27" name="TextBox 26">
            <a:extLst>
              <a:ext uri="{FF2B5EF4-FFF2-40B4-BE49-F238E27FC236}">
                <a16:creationId xmlns:a16="http://schemas.microsoft.com/office/drawing/2014/main" id="{314B676D-AD77-9F44-989B-A855166822E7}"/>
              </a:ext>
            </a:extLst>
          </p:cNvPr>
          <p:cNvSpPr txBox="1"/>
          <p:nvPr/>
        </p:nvSpPr>
        <p:spPr>
          <a:xfrm>
            <a:off x="3097584" y="4644868"/>
            <a:ext cx="826238" cy="276999"/>
          </a:xfrm>
          <a:prstGeom prst="rect">
            <a:avLst/>
          </a:prstGeom>
          <a:noFill/>
        </p:spPr>
        <p:txBody>
          <a:bodyPr wrap="square" rtlCol="0">
            <a:spAutoFit/>
          </a:bodyPr>
          <a:lstStyle/>
          <a:p>
            <a:pPr algn="r" defTabSz="457200"/>
            <a:r>
              <a:rPr lang="da-DK" sz="1200" b="1" dirty="0">
                <a:solidFill>
                  <a:srgbClr val="00B050"/>
                </a:solidFill>
                <a:latin typeface="Gadugi" panose="020B0502040204020203" pitchFamily="34" charset="0"/>
                <a:ea typeface="Lato" panose="020F0502020204030203" pitchFamily="34" charset="0"/>
                <a:cs typeface="Lato" panose="020F0502020204030203" pitchFamily="34" charset="0"/>
              </a:rPr>
              <a:t>Food</a:t>
            </a:r>
          </a:p>
        </p:txBody>
      </p:sp>
      <p:pic>
        <p:nvPicPr>
          <p:cNvPr id="3" name="Picture 2"/>
          <p:cNvPicPr>
            <a:picLocks noChangeAspect="1"/>
          </p:cNvPicPr>
          <p:nvPr/>
        </p:nvPicPr>
        <p:blipFill>
          <a:blip r:embed="rId15"/>
          <a:stretch>
            <a:fillRect/>
          </a:stretch>
        </p:blipFill>
        <p:spPr>
          <a:xfrm>
            <a:off x="440789" y="3543065"/>
            <a:ext cx="1113568" cy="1113568"/>
          </a:xfrm>
          <a:prstGeom prst="rect">
            <a:avLst/>
          </a:prstGeom>
        </p:spPr>
      </p:pic>
      <p:sp>
        <p:nvSpPr>
          <p:cNvPr id="35" name="TextBox 34">
            <a:extLst>
              <a:ext uri="{FF2B5EF4-FFF2-40B4-BE49-F238E27FC236}">
                <a16:creationId xmlns:a16="http://schemas.microsoft.com/office/drawing/2014/main" id="{314B676D-AD77-9F44-989B-A855166822E7}"/>
              </a:ext>
            </a:extLst>
          </p:cNvPr>
          <p:cNvSpPr txBox="1"/>
          <p:nvPr/>
        </p:nvSpPr>
        <p:spPr>
          <a:xfrm>
            <a:off x="505705" y="4597590"/>
            <a:ext cx="971510" cy="461665"/>
          </a:xfrm>
          <a:prstGeom prst="rect">
            <a:avLst/>
          </a:prstGeom>
          <a:noFill/>
        </p:spPr>
        <p:txBody>
          <a:bodyPr wrap="square" rtlCol="0">
            <a:spAutoFit/>
          </a:bodyPr>
          <a:lstStyle/>
          <a:p>
            <a:pPr algn="r" defTabSz="457200"/>
            <a:r>
              <a:rPr lang="da-DK" sz="1200" b="1" dirty="0">
                <a:solidFill>
                  <a:srgbClr val="00B050"/>
                </a:solidFill>
                <a:latin typeface="Gadugi" panose="020B0502040204020203" pitchFamily="34" charset="0"/>
                <a:ea typeface="Lato" panose="020F0502020204030203" pitchFamily="34" charset="0"/>
                <a:cs typeface="Lato" panose="020F0502020204030203" pitchFamily="34" charset="0"/>
              </a:rPr>
              <a:t>Health and Welbeing</a:t>
            </a:r>
          </a:p>
        </p:txBody>
      </p:sp>
    </p:spTree>
    <p:extLst>
      <p:ext uri="{BB962C8B-B14F-4D97-AF65-F5344CB8AC3E}">
        <p14:creationId xmlns:p14="http://schemas.microsoft.com/office/powerpoint/2010/main" val="148781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Screenshot 2019-05-10 at 14.21.23.png"/>
          <p:cNvPicPr>
            <a:picLocks noChangeAspect="1"/>
          </p:cNvPicPr>
          <p:nvPr/>
        </p:nvPicPr>
        <p:blipFill>
          <a:blip r:embed="rId3" cstate="print"/>
          <a:stretch>
            <a:fillRect/>
          </a:stretch>
        </p:blipFill>
        <p:spPr>
          <a:xfrm>
            <a:off x="2131967" y="1926970"/>
            <a:ext cx="4880065" cy="3230222"/>
          </a:xfrm>
          <a:prstGeom prst="rect">
            <a:avLst/>
          </a:prstGeom>
        </p:spPr>
      </p:pic>
      <p:sp>
        <p:nvSpPr>
          <p:cNvPr id="13" name="Rechteck 12"/>
          <p:cNvSpPr/>
          <p:nvPr/>
        </p:nvSpPr>
        <p:spPr>
          <a:xfrm>
            <a:off x="2116226" y="1117173"/>
            <a:ext cx="5224388" cy="738664"/>
          </a:xfrm>
          <a:prstGeom prst="rect">
            <a:avLst/>
          </a:prstGeom>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Universities need to become </a:t>
            </a:r>
            <a:r>
              <a:rPr lang="en-US" sz="1400" b="1" dirty="0">
                <a:latin typeface="Lato" panose="020F0502020204030203" pitchFamily="34" charset="0"/>
                <a:ea typeface="Lato" panose="020F0502020204030203" pitchFamily="34" charset="0"/>
                <a:cs typeface="Lato" panose="020F0502020204030203" pitchFamily="34" charset="0"/>
              </a:rPr>
              <a:t>champions of sustainable development </a:t>
            </a:r>
            <a:r>
              <a:rPr lang="en-US" sz="1400" dirty="0">
                <a:latin typeface="Lato" panose="020F0502020204030203" pitchFamily="34" charset="0"/>
                <a:ea typeface="Lato" panose="020F0502020204030203" pitchFamily="34" charset="0"/>
                <a:cs typeface="Lato" panose="020F0502020204030203" pitchFamily="34" charset="0"/>
              </a:rPr>
              <a:t>and play a leading role in the implementation of the SDGs.</a:t>
            </a:r>
          </a:p>
        </p:txBody>
      </p:sp>
      <p:sp>
        <p:nvSpPr>
          <p:cNvPr id="2" name="Rectangle 1"/>
          <p:cNvSpPr/>
          <p:nvPr/>
        </p:nvSpPr>
        <p:spPr>
          <a:xfrm>
            <a:off x="0" y="0"/>
            <a:ext cx="9144000" cy="453542"/>
          </a:xfrm>
          <a:prstGeom prst="rect">
            <a:avLst/>
          </a:prstGeom>
          <a:solidFill>
            <a:srgbClr val="C00000">
              <a:alpha val="9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3" name="TextBox 2">
            <a:extLst>
              <a:ext uri="{FF2B5EF4-FFF2-40B4-BE49-F238E27FC236}">
                <a16:creationId xmlns:a16="http://schemas.microsoft.com/office/drawing/2014/main" id="{431E586C-DC13-3D4B-9B20-1E294D4E5E8A}"/>
              </a:ext>
            </a:extLst>
          </p:cNvPr>
          <p:cNvSpPr txBox="1"/>
          <p:nvPr/>
        </p:nvSpPr>
        <p:spPr>
          <a:xfrm>
            <a:off x="3059831" y="5146115"/>
            <a:ext cx="3024336" cy="230832"/>
          </a:xfrm>
          <a:prstGeom prst="rect">
            <a:avLst/>
          </a:prstGeom>
          <a:noFill/>
        </p:spPr>
        <p:txBody>
          <a:bodyPr wrap="square" rtlCol="0">
            <a:spAutoFit/>
          </a:bodyPr>
          <a:lstStyle/>
          <a:p>
            <a:r>
              <a:rPr lang="en-US" sz="900" dirty="0"/>
              <a:t>From: SDSN: Getting Started with the SDGs in Universities </a:t>
            </a:r>
          </a:p>
        </p:txBody>
      </p:sp>
      <p:sp>
        <p:nvSpPr>
          <p:cNvPr id="18" name="TextBox 17"/>
          <p:cNvSpPr txBox="1"/>
          <p:nvPr/>
        </p:nvSpPr>
        <p:spPr>
          <a:xfrm>
            <a:off x="143124" y="554525"/>
            <a:ext cx="9410029" cy="461665"/>
          </a:xfrm>
          <a:prstGeom prst="rect">
            <a:avLst/>
          </a:prstGeom>
          <a:noFill/>
        </p:spPr>
        <p:txBody>
          <a:bodyPr wrap="square" rtlCol="0">
            <a:spAutoFit/>
          </a:bodyPr>
          <a:lstStyle/>
          <a:p>
            <a:pPr defTabSz="457200"/>
            <a:r>
              <a:rPr lang="en-GB" sz="2400" b="1" dirty="0">
                <a:latin typeface="Lato" pitchFamily="34" charset="0"/>
                <a:ea typeface="Lato" pitchFamily="34" charset="0"/>
                <a:cs typeface="Lato" pitchFamily="34" charset="0"/>
              </a:rPr>
              <a:t>FEE </a:t>
            </a:r>
            <a:r>
              <a:rPr lang="en-GB" sz="2400" b="1" dirty="0" err="1">
                <a:latin typeface="Lato" pitchFamily="34" charset="0"/>
                <a:ea typeface="Lato" pitchFamily="34" charset="0"/>
                <a:cs typeface="Lato" pitchFamily="34" charset="0"/>
              </a:rPr>
              <a:t>EcoCampus</a:t>
            </a:r>
            <a:r>
              <a:rPr lang="en-GB" sz="2400" b="1" dirty="0">
                <a:latin typeface="Lato" pitchFamily="34" charset="0"/>
                <a:ea typeface="Lato" pitchFamily="34" charset="0"/>
                <a:cs typeface="Lato" pitchFamily="34" charset="0"/>
              </a:rPr>
              <a:t> and the Sustainable Development Goals</a:t>
            </a:r>
          </a:p>
        </p:txBody>
      </p:sp>
      <p:sp>
        <p:nvSpPr>
          <p:cNvPr id="10"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12" name="Picture 3" descr="bar_line.png"/>
          <p:cNvPicPr>
            <a:picLocks noChangeAspect="1"/>
          </p:cNvPicPr>
          <p:nvPr/>
        </p:nvPicPr>
        <p:blipFill>
          <a:blip r:embed="rId4" cstate="print"/>
          <a:stretch>
            <a:fillRect/>
          </a:stretch>
        </p:blipFill>
        <p:spPr>
          <a:xfrm>
            <a:off x="1763690" y="1"/>
            <a:ext cx="45719" cy="374896"/>
          </a:xfrm>
          <a:prstGeom prst="rect">
            <a:avLst/>
          </a:prstGeom>
        </p:spPr>
      </p:pic>
      <p:sp>
        <p:nvSpPr>
          <p:cNvPr id="4" name="Rectangle 3">
            <a:extLst>
              <a:ext uri="{FF2B5EF4-FFF2-40B4-BE49-F238E27FC236}">
                <a16:creationId xmlns:a16="http://schemas.microsoft.com/office/drawing/2014/main" id="{39282149-2237-1D49-AC64-BBE7D3C0B64D}"/>
              </a:ext>
            </a:extLst>
          </p:cNvPr>
          <p:cNvSpPr/>
          <p:nvPr/>
        </p:nvSpPr>
        <p:spPr>
          <a:xfrm>
            <a:off x="251520" y="5589240"/>
            <a:ext cx="8707004" cy="830997"/>
          </a:xfrm>
          <a:prstGeom prst="rect">
            <a:avLst/>
          </a:prstGeom>
          <a:ln w="44450">
            <a:solidFill>
              <a:srgbClr val="C00000"/>
            </a:solidFill>
          </a:ln>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Engaging with the SDGs will also greatly </a:t>
            </a:r>
            <a:r>
              <a:rPr lang="en-US" sz="1600" b="1" dirty="0">
                <a:latin typeface="Lato" panose="020F0502020204030203" pitchFamily="34" charset="0"/>
                <a:ea typeface="Lato" panose="020F0502020204030203" pitchFamily="34" charset="0"/>
                <a:cs typeface="Lato" panose="020F0502020204030203" pitchFamily="34" charset="0"/>
              </a:rPr>
              <a:t>benefit </a:t>
            </a:r>
            <a:r>
              <a:rPr lang="en-US" sz="1600" dirty="0">
                <a:latin typeface="Lato" panose="020F0502020204030203" pitchFamily="34" charset="0"/>
                <a:ea typeface="Lato" panose="020F0502020204030203" pitchFamily="34" charset="0"/>
                <a:cs typeface="Lato" panose="020F0502020204030203" pitchFamily="34" charset="0"/>
              </a:rPr>
              <a:t>universities by </a:t>
            </a:r>
            <a:r>
              <a:rPr lang="en-US" sz="1600" b="1" dirty="0">
                <a:latin typeface="Lato" panose="020F0502020204030203" pitchFamily="34" charset="0"/>
                <a:ea typeface="Lato" panose="020F0502020204030203" pitchFamily="34" charset="0"/>
                <a:cs typeface="Lato" panose="020F0502020204030203" pitchFamily="34" charset="0"/>
              </a:rPr>
              <a:t>helping them demonstrate university impact, capture demand for SDG-related education, build </a:t>
            </a:r>
            <a:r>
              <a:rPr lang="en-US" sz="1600" dirty="0">
                <a:latin typeface="Lato" panose="020F0502020204030203" pitchFamily="34" charset="0"/>
                <a:ea typeface="Lato" panose="020F0502020204030203" pitchFamily="34" charset="0"/>
                <a:cs typeface="Lato" panose="020F0502020204030203" pitchFamily="34" charset="0"/>
              </a:rPr>
              <a:t>new</a:t>
            </a:r>
            <a:r>
              <a:rPr lang="en-US" sz="1600" b="1" dirty="0">
                <a:latin typeface="Lato" panose="020F0502020204030203" pitchFamily="34" charset="0"/>
                <a:ea typeface="Lato" panose="020F0502020204030203" pitchFamily="34" charset="0"/>
                <a:cs typeface="Lato" panose="020F0502020204030203" pitchFamily="34" charset="0"/>
              </a:rPr>
              <a:t> partnerships, access </a:t>
            </a:r>
            <a:r>
              <a:rPr lang="en-US" sz="1600" dirty="0">
                <a:latin typeface="Lato" panose="020F0502020204030203" pitchFamily="34" charset="0"/>
                <a:ea typeface="Lato" panose="020F0502020204030203" pitchFamily="34" charset="0"/>
                <a:cs typeface="Lato" panose="020F0502020204030203" pitchFamily="34" charset="0"/>
              </a:rPr>
              <a:t>new</a:t>
            </a:r>
            <a:r>
              <a:rPr lang="en-US" sz="1600" b="1" dirty="0">
                <a:latin typeface="Lato" panose="020F0502020204030203" pitchFamily="34" charset="0"/>
                <a:ea typeface="Lato" panose="020F0502020204030203" pitchFamily="34" charset="0"/>
                <a:cs typeface="Lato" panose="020F0502020204030203" pitchFamily="34" charset="0"/>
              </a:rPr>
              <a:t> funding streams, </a:t>
            </a:r>
            <a:r>
              <a:rPr lang="en-US" sz="1600" dirty="0">
                <a:latin typeface="Lato" panose="020F0502020204030203" pitchFamily="34" charset="0"/>
                <a:ea typeface="Lato" panose="020F0502020204030203" pitchFamily="34" charset="0"/>
                <a:cs typeface="Lato" panose="020F0502020204030203" pitchFamily="34" charset="0"/>
              </a:rPr>
              <a:t>and define a university that is </a:t>
            </a:r>
            <a:r>
              <a:rPr lang="en-US" sz="1600" b="1" dirty="0">
                <a:latin typeface="Lato" panose="020F0502020204030203" pitchFamily="34" charset="0"/>
                <a:ea typeface="Lato" panose="020F0502020204030203" pitchFamily="34" charset="0"/>
                <a:cs typeface="Lato" panose="020F0502020204030203" pitchFamily="34" charset="0"/>
              </a:rPr>
              <a:t>responsible </a:t>
            </a:r>
            <a:r>
              <a:rPr lang="en-US" sz="1600" dirty="0">
                <a:latin typeface="Lato" panose="020F0502020204030203" pitchFamily="34" charset="0"/>
                <a:ea typeface="Lato" panose="020F0502020204030203" pitchFamily="34" charset="0"/>
                <a:cs typeface="Lato" panose="020F0502020204030203" pitchFamily="34" charset="0"/>
              </a:rPr>
              <a:t>and</a:t>
            </a:r>
            <a:r>
              <a:rPr lang="en-US" sz="1600" b="1" dirty="0">
                <a:latin typeface="Lato" panose="020F0502020204030203" pitchFamily="34" charset="0"/>
                <a:ea typeface="Lato" panose="020F0502020204030203" pitchFamily="34" charset="0"/>
                <a:cs typeface="Lato" panose="020F0502020204030203" pitchFamily="34" charset="0"/>
              </a:rPr>
              <a:t> globally aware.</a:t>
            </a:r>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15" name="Billede 1">
            <a:extLst>
              <a:ext uri="{FF2B5EF4-FFF2-40B4-BE49-F238E27FC236}">
                <a16:creationId xmlns:a16="http://schemas.microsoft.com/office/drawing/2014/main" id="{F97E9ED7-450D-3742-AC59-E491B74D5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9217"/>
            <a:ext cx="1975058" cy="1194329"/>
          </a:xfrm>
          <a:prstGeom prst="rect">
            <a:avLst/>
          </a:prstGeom>
        </p:spPr>
      </p:pic>
    </p:spTree>
    <p:extLst>
      <p:ext uri="{BB962C8B-B14F-4D97-AF65-F5344CB8AC3E}">
        <p14:creationId xmlns:p14="http://schemas.microsoft.com/office/powerpoint/2010/main" val="40088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18" name="TextBox 17"/>
          <p:cNvSpPr txBox="1"/>
          <p:nvPr/>
        </p:nvSpPr>
        <p:spPr>
          <a:xfrm>
            <a:off x="490565" y="774113"/>
            <a:ext cx="7825853" cy="461665"/>
          </a:xfrm>
          <a:prstGeom prst="rect">
            <a:avLst/>
          </a:prstGeom>
          <a:noFill/>
        </p:spPr>
        <p:txBody>
          <a:bodyPr wrap="square" rtlCol="0">
            <a:spAutoFit/>
          </a:bodyPr>
          <a:lstStyle/>
          <a:p>
            <a:pPr defTabSz="457200"/>
            <a:r>
              <a:rPr lang="en-GB" sz="2400" b="1" dirty="0">
                <a:solidFill>
                  <a:schemeClr val="tx2">
                    <a:lumMod val="75000"/>
                  </a:schemeClr>
                </a:solidFill>
              </a:rPr>
              <a:t>Contact us</a:t>
            </a:r>
            <a:endParaRPr lang="da-DK" sz="2400" b="1" dirty="0">
              <a:solidFill>
                <a:schemeClr val="tx2">
                  <a:lumMod val="75000"/>
                </a:schemeClr>
              </a:solidFill>
            </a:endParaRPr>
          </a:p>
        </p:txBody>
      </p:sp>
      <p:sp>
        <p:nvSpPr>
          <p:cNvPr id="9" name="Rechteck 8"/>
          <p:cNvSpPr/>
          <p:nvPr/>
        </p:nvSpPr>
        <p:spPr>
          <a:xfrm>
            <a:off x="2123728" y="4005064"/>
            <a:ext cx="5526360" cy="369332"/>
          </a:xfrm>
          <a:prstGeom prst="rect">
            <a:avLst/>
          </a:prstGeom>
        </p:spPr>
        <p:txBody>
          <a:bodyPr wrap="square">
            <a:spAutoFit/>
          </a:bodyPr>
          <a:lstStyle/>
          <a:p>
            <a:r>
              <a:rPr lang="de-DE" dirty="0">
                <a:latin typeface="Lato" pitchFamily="34" charset="0"/>
                <a:ea typeface="Lato" pitchFamily="34" charset="0"/>
                <a:cs typeface="Lato" pitchFamily="34" charset="0"/>
              </a:rPr>
              <a:t>https://</a:t>
            </a:r>
            <a:r>
              <a:rPr lang="de-DE" b="1" dirty="0">
                <a:latin typeface="Lato" pitchFamily="34" charset="0"/>
                <a:ea typeface="Lato" pitchFamily="34" charset="0"/>
                <a:cs typeface="Lato" pitchFamily="34" charset="0"/>
              </a:rPr>
              <a:t>www.ecoschools.global/ecocampus-about</a:t>
            </a:r>
          </a:p>
        </p:txBody>
      </p:sp>
      <p:pic>
        <p:nvPicPr>
          <p:cNvPr id="10" name="Picture 1"/>
          <p:cNvPicPr>
            <a:picLocks noChangeAspect="1" noChangeArrowheads="1"/>
          </p:cNvPicPr>
          <p:nvPr/>
        </p:nvPicPr>
        <p:blipFill>
          <a:blip r:embed="rId2" cstate="print"/>
          <a:srcRect/>
          <a:stretch>
            <a:fillRect/>
          </a:stretch>
        </p:blipFill>
        <p:spPr bwMode="auto">
          <a:xfrm>
            <a:off x="2123728" y="2276872"/>
            <a:ext cx="1527360" cy="1519014"/>
          </a:xfrm>
          <a:prstGeom prst="rect">
            <a:avLst/>
          </a:prstGeom>
          <a:noFill/>
          <a:ln w="9525">
            <a:noFill/>
            <a:miter lim="800000"/>
            <a:headEnd/>
            <a:tailEnd/>
          </a:ln>
        </p:spPr>
      </p:pic>
      <p:sp>
        <p:nvSpPr>
          <p:cNvPr id="12" name="Rechteck 11"/>
          <p:cNvSpPr/>
          <p:nvPr/>
        </p:nvSpPr>
        <p:spPr>
          <a:xfrm>
            <a:off x="3779912" y="2492896"/>
            <a:ext cx="4572000" cy="1200329"/>
          </a:xfrm>
          <a:prstGeom prst="rect">
            <a:avLst/>
          </a:prstGeom>
        </p:spPr>
        <p:txBody>
          <a:bodyPr>
            <a:spAutoFit/>
          </a:bodyPr>
          <a:lstStyle/>
          <a:p>
            <a:r>
              <a:rPr lang="en-US" dirty="0">
                <a:latin typeface="Lato" panose="020F0502020204030203" pitchFamily="34" charset="0"/>
                <a:ea typeface="Lato" panose="020F0502020204030203" pitchFamily="34" charset="0"/>
                <a:cs typeface="Lato" panose="020F0502020204030203" pitchFamily="34" charset="0"/>
              </a:rPr>
              <a:t>Dr Pramod Kumar Sharma</a:t>
            </a:r>
          </a:p>
          <a:p>
            <a:r>
              <a:rPr lang="en-US" dirty="0">
                <a:latin typeface="Lato" panose="020F0502020204030203" pitchFamily="34" charset="0"/>
                <a:ea typeface="Lato" panose="020F0502020204030203" pitchFamily="34" charset="0"/>
                <a:cs typeface="Lato" panose="020F0502020204030203" pitchFamily="34" charset="0"/>
              </a:rPr>
              <a:t>Senior Director of Education</a:t>
            </a:r>
          </a:p>
          <a:p>
            <a:r>
              <a:rPr lang="en-US" dirty="0">
                <a:latin typeface="Lato" panose="020F0502020204030203" pitchFamily="34" charset="0"/>
                <a:ea typeface="Lato" panose="020F0502020204030203" pitchFamily="34" charset="0"/>
                <a:cs typeface="Lato" panose="020F0502020204030203" pitchFamily="34" charset="0"/>
              </a:rPr>
              <a:t>E: pramod@fee.global</a:t>
            </a:r>
          </a:p>
          <a:p>
            <a:r>
              <a:rPr lang="en-US" dirty="0">
                <a:latin typeface="Lato" panose="020F0502020204030203" pitchFamily="34" charset="0"/>
                <a:ea typeface="Lato" panose="020F0502020204030203" pitchFamily="34" charset="0"/>
                <a:cs typeface="Lato" panose="020F0502020204030203" pitchFamily="34" charset="0"/>
              </a:rPr>
              <a:t>T: +45 7022 2427</a:t>
            </a:r>
          </a:p>
        </p:txBody>
      </p:sp>
      <p:pic>
        <p:nvPicPr>
          <p:cNvPr id="13" name="Grafik 12" descr="facebook-3-logo-png-transparent.png"/>
          <p:cNvPicPr>
            <a:picLocks noChangeAspect="1"/>
          </p:cNvPicPr>
          <p:nvPr/>
        </p:nvPicPr>
        <p:blipFill>
          <a:blip r:embed="rId3" cstate="print"/>
          <a:stretch>
            <a:fillRect/>
          </a:stretch>
        </p:blipFill>
        <p:spPr>
          <a:xfrm>
            <a:off x="1691680" y="4481736"/>
            <a:ext cx="432048" cy="432048"/>
          </a:xfrm>
          <a:prstGeom prst="rect">
            <a:avLst/>
          </a:prstGeom>
        </p:spPr>
      </p:pic>
      <p:sp>
        <p:nvSpPr>
          <p:cNvPr id="14" name="Rechteck 13"/>
          <p:cNvSpPr/>
          <p:nvPr/>
        </p:nvSpPr>
        <p:spPr>
          <a:xfrm>
            <a:off x="2123728" y="4509120"/>
            <a:ext cx="4761240" cy="369332"/>
          </a:xfrm>
          <a:prstGeom prst="rect">
            <a:avLst/>
          </a:prstGeom>
        </p:spPr>
        <p:txBody>
          <a:bodyPr wrap="none">
            <a:spAutoFit/>
          </a:bodyPr>
          <a:lstStyle/>
          <a:p>
            <a:r>
              <a:rPr lang="de-DE" b="1" dirty="0">
                <a:latin typeface="Lato" panose="020F0502020204030203" pitchFamily="34" charset="0"/>
                <a:ea typeface="Lato" panose="020F0502020204030203" pitchFamily="34" charset="0"/>
                <a:cs typeface="Lato" panose="020F0502020204030203" pitchFamily="34" charset="0"/>
              </a:rPr>
              <a:t>https://www.facebook.com/FEEEcoCampus</a:t>
            </a:r>
          </a:p>
        </p:txBody>
      </p:sp>
      <p:pic>
        <p:nvPicPr>
          <p:cNvPr id="17" name="Grafik 16" descr="93618.png"/>
          <p:cNvPicPr>
            <a:picLocks noChangeAspect="1"/>
          </p:cNvPicPr>
          <p:nvPr/>
        </p:nvPicPr>
        <p:blipFill>
          <a:blip r:embed="rId4" cstate="print"/>
          <a:stretch>
            <a:fillRect/>
          </a:stretch>
        </p:blipFill>
        <p:spPr>
          <a:xfrm>
            <a:off x="1691680" y="3933056"/>
            <a:ext cx="432048" cy="432048"/>
          </a:xfrm>
          <a:prstGeom prst="rect">
            <a:avLst/>
          </a:prstGeom>
        </p:spPr>
      </p:pic>
      <p:sp>
        <p:nvSpPr>
          <p:cNvPr id="15"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368153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1" name="TextBox 10"/>
          <p:cNvSpPr txBox="1"/>
          <p:nvPr/>
        </p:nvSpPr>
        <p:spPr>
          <a:xfrm>
            <a:off x="8886025" y="6602342"/>
            <a:ext cx="248786" cy="246221"/>
          </a:xfrm>
          <a:prstGeom prst="rect">
            <a:avLst/>
          </a:prstGeom>
          <a:noFill/>
        </p:spPr>
        <p:txBody>
          <a:bodyPr wrap="none" rtlCol="0">
            <a:spAutoFit/>
          </a:bodyPr>
          <a:lstStyle/>
          <a:p>
            <a:pPr defTabSz="457200"/>
            <a:r>
              <a:rPr lang="en-GB" sz="1000" dirty="0">
                <a:solidFill>
                  <a:srgbClr val="1E3051"/>
                </a:solidFill>
                <a:latin typeface="Lato  "/>
              </a:rPr>
              <a:t>3</a:t>
            </a:r>
            <a:endParaRPr lang="da-DK" sz="1000" dirty="0">
              <a:solidFill>
                <a:srgbClr val="1E3051"/>
              </a:solidFill>
              <a:latin typeface="Lato  "/>
            </a:endParaRPr>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980728"/>
            <a:ext cx="2489014" cy="4290818"/>
          </a:xfrm>
          <a:prstGeom prst="rect">
            <a:avLst/>
          </a:prstGeom>
        </p:spPr>
      </p:pic>
      <p:sp>
        <p:nvSpPr>
          <p:cNvPr id="12" name="Titel 1"/>
          <p:cNvSpPr txBox="1">
            <a:spLocks/>
          </p:cNvSpPr>
          <p:nvPr/>
        </p:nvSpPr>
        <p:spPr>
          <a:xfrm>
            <a:off x="3648806" y="980728"/>
            <a:ext cx="5027650" cy="4308872"/>
          </a:xfrm>
          <a:prstGeom prst="rect">
            <a:avLst/>
          </a:prstGeom>
        </p:spPr>
        <p:txBody>
          <a:bodyPr vert="horz" wrap="square" lIns="0" tIns="0" rIns="0" bIns="0" rtlCol="0" anchor="t">
            <a:spAutoFit/>
          </a:bodyPr>
          <a:lstStyle>
            <a:lvl1pPr algn="l">
              <a:defRPr sz="2400" b="1" i="0" cap="all" baseline="0">
                <a:solidFill>
                  <a:srgbClr val="154194"/>
                </a:solidFill>
                <a:latin typeface="Lato"/>
                <a:cs typeface="Lato"/>
              </a:defRPr>
            </a:lvl1pPr>
          </a:lstStyle>
          <a:p>
            <a:pPr lvl="0"/>
            <a:r>
              <a:rPr lang="de-DE" sz="2200" b="0" cap="none" dirty="0">
                <a:solidFill>
                  <a:schemeClr val="tx1"/>
                </a:solidFill>
                <a:latin typeface="Lato" pitchFamily="34" charset="0"/>
                <a:ea typeface="Lato" pitchFamily="34" charset="0"/>
                <a:cs typeface="Lato" pitchFamily="34" charset="0"/>
              </a:rPr>
              <a:t>Foundation </a:t>
            </a:r>
            <a:r>
              <a:rPr lang="en-US" sz="2200" b="0" cap="none" dirty="0">
                <a:solidFill>
                  <a:schemeClr val="tx1"/>
                </a:solidFill>
                <a:latin typeface="Lato" pitchFamily="34" charset="0"/>
                <a:ea typeface="Lato" pitchFamily="34" charset="0"/>
                <a:cs typeface="Lato" pitchFamily="34" charset="0"/>
              </a:rPr>
              <a:t>for</a:t>
            </a:r>
            <a:r>
              <a:rPr lang="de-DE" sz="2200" b="0" cap="none" dirty="0">
                <a:solidFill>
                  <a:schemeClr val="tx1"/>
                </a:solidFill>
                <a:latin typeface="Lato" pitchFamily="34" charset="0"/>
                <a:ea typeface="Lato" pitchFamily="34" charset="0"/>
                <a:cs typeface="Lato" pitchFamily="34" charset="0"/>
              </a:rPr>
              <a:t> Environmental Education</a:t>
            </a:r>
            <a:endParaRPr lang="en-US" sz="2200" cap="none" dirty="0">
              <a:solidFill>
                <a:schemeClr val="tx1"/>
              </a:solidFill>
              <a:latin typeface="Lato" pitchFamily="34" charset="0"/>
              <a:ea typeface="Lato" pitchFamily="34" charset="0"/>
              <a:cs typeface="Lato" pitchFamily="34" charset="0"/>
            </a:endParaRPr>
          </a:p>
          <a:p>
            <a:pPr lvl="0">
              <a:spcBef>
                <a:spcPct val="0"/>
              </a:spcBef>
              <a:defRPr/>
            </a:pPr>
            <a:endParaRPr kumimoji="0" lang="en-GB" sz="1600" i="1"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A non-profit, non governmental organisation based in Copenhagen, Denmark</a:t>
            </a:r>
          </a:p>
          <a:p>
            <a:pPr lvl="0">
              <a:spcBef>
                <a:spcPct val="0"/>
              </a:spcBef>
              <a:defRPr/>
            </a:pPr>
            <a:endParaRPr lang="en-GB" sz="1600" cap="none" dirty="0">
              <a:solidFill>
                <a:schemeClr val="tx1"/>
              </a:solidFill>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Promoting Sustainable Development through </a:t>
            </a:r>
          </a:p>
          <a:p>
            <a:pPr lvl="0">
              <a:spcBef>
                <a:spcPct val="0"/>
              </a:spcBef>
              <a:defRPr/>
            </a:pPr>
            <a:r>
              <a:rPr lang="en-GB" sz="1600" cap="none" dirty="0">
                <a:solidFill>
                  <a:schemeClr val="tx1"/>
                </a:solidFill>
                <a:latin typeface="Lato" pitchFamily="34" charset="0"/>
                <a:ea typeface="Lato" pitchFamily="34" charset="0"/>
                <a:cs typeface="Lato" pitchFamily="34" charset="0"/>
              </a:rPr>
              <a:t>Environmental Education worldwide</a:t>
            </a:r>
          </a:p>
          <a:p>
            <a:pPr lvl="0">
              <a:spcBef>
                <a:spcPct val="0"/>
              </a:spcBef>
              <a:defRPr/>
            </a:pPr>
            <a:endParaRPr kumimoji="0" lang="en-GB" sz="1600"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a:p>
            <a:pPr lvl="0">
              <a:spcBef>
                <a:spcPct val="0"/>
              </a:spcBef>
              <a:defRPr/>
            </a:pPr>
            <a:r>
              <a:rPr lang="en-GB" sz="1600" cap="none" dirty="0">
                <a:solidFill>
                  <a:schemeClr val="tx1"/>
                </a:solidFill>
                <a:latin typeface="Lato" pitchFamily="34" charset="0"/>
                <a:ea typeface="Lato" pitchFamily="34" charset="0"/>
                <a:cs typeface="Lato" pitchFamily="34" charset="0"/>
              </a:rPr>
              <a:t>An umbrella organisation with one member </a:t>
            </a:r>
          </a:p>
          <a:p>
            <a:pPr lvl="0">
              <a:spcBef>
                <a:spcPct val="0"/>
              </a:spcBef>
              <a:defRPr/>
            </a:pPr>
            <a:r>
              <a:rPr lang="en-GB" sz="1600" cap="none" dirty="0">
                <a:solidFill>
                  <a:schemeClr val="tx1"/>
                </a:solidFill>
                <a:latin typeface="Lato" pitchFamily="34" charset="0"/>
                <a:ea typeface="Lato" pitchFamily="34" charset="0"/>
                <a:cs typeface="Lato" pitchFamily="34" charset="0"/>
              </a:rPr>
              <a:t>organisation in each country</a:t>
            </a:r>
          </a:p>
          <a:p>
            <a:pPr lvl="0">
              <a:spcBef>
                <a:spcPct val="0"/>
              </a:spcBef>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4 member organisations in 4 countries in 1981</a:t>
            </a:r>
          </a:p>
          <a:p>
            <a:pPr marL="285750" lvl="0" indent="-285750">
              <a:spcBef>
                <a:spcPct val="0"/>
              </a:spcBef>
              <a:buFont typeface="Wingdings" panose="05000000000000000000" pitchFamily="2" charset="2"/>
              <a:buChar char="Ø"/>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98 member organisations in 77 countries in 2018</a:t>
            </a:r>
          </a:p>
          <a:p>
            <a:pPr marL="285750" lvl="0" indent="-285750">
              <a:spcBef>
                <a:spcPct val="0"/>
              </a:spcBef>
              <a:buFont typeface="Wingdings" panose="05000000000000000000" pitchFamily="2" charset="2"/>
              <a:buChar char="Ø"/>
              <a:defRPr/>
            </a:pPr>
            <a:endParaRPr lang="en-GB" sz="1600" b="0" cap="none" dirty="0">
              <a:solidFill>
                <a:schemeClr val="tx1"/>
              </a:solidFill>
              <a:latin typeface="Lato" pitchFamily="34" charset="0"/>
              <a:ea typeface="Lato" pitchFamily="34" charset="0"/>
              <a:cs typeface="Lato" pitchFamily="34" charset="0"/>
            </a:endParaRPr>
          </a:p>
          <a:p>
            <a:pPr marL="285750" lvl="0" indent="-285750">
              <a:spcBef>
                <a:spcPct val="0"/>
              </a:spcBef>
              <a:buFont typeface="Arial" pitchFamily="34" charset="0"/>
              <a:buChar char="•"/>
              <a:defRPr/>
            </a:pPr>
            <a:r>
              <a:rPr lang="en-GB" sz="1600" b="0" cap="none" dirty="0">
                <a:solidFill>
                  <a:schemeClr val="tx1"/>
                </a:solidFill>
                <a:latin typeface="Lato" pitchFamily="34" charset="0"/>
                <a:ea typeface="Lato" pitchFamily="34" charset="0"/>
                <a:cs typeface="Lato" pitchFamily="34" charset="0"/>
              </a:rPr>
              <a:t>5 environmental education programmes</a:t>
            </a:r>
          </a:p>
          <a:p>
            <a:pPr lvl="0">
              <a:spcBef>
                <a:spcPct val="0"/>
              </a:spcBef>
              <a:defRPr/>
            </a:pPr>
            <a:endParaRPr kumimoji="0" lang="da-DK" sz="1800" b="0" i="1" u="none" strike="noStrike" kern="1200" cap="none" spc="0" normalizeH="0" baseline="0" noProof="0" dirty="0">
              <a:ln>
                <a:noFill/>
              </a:ln>
              <a:solidFill>
                <a:schemeClr val="tx1"/>
              </a:solidFill>
              <a:effectLst/>
              <a:uLnTx/>
              <a:uFillTx/>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262617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schemeClr val="tx1"/>
              </a:solidFill>
              <a:latin typeface="Lato" pitchFamily="34" charset="0"/>
              <a:ea typeface="Lato" pitchFamily="34" charset="0"/>
              <a:cs typeface="Lato" pitchFamily="34" charset="0"/>
            </a:endParaRPr>
          </a:p>
        </p:txBody>
      </p:sp>
      <p:sp>
        <p:nvSpPr>
          <p:cNvPr id="7" name="TextBox 6"/>
          <p:cNvSpPr txBox="1"/>
          <p:nvPr/>
        </p:nvSpPr>
        <p:spPr>
          <a:xfrm>
            <a:off x="143125" y="6531999"/>
            <a:ext cx="1228221" cy="246221"/>
          </a:xfrm>
          <a:prstGeom prst="rect">
            <a:avLst/>
          </a:prstGeom>
          <a:noFill/>
        </p:spPr>
        <p:txBody>
          <a:bodyPr wrap="none" rtlCol="0">
            <a:spAutoFit/>
          </a:bodyPr>
          <a:lstStyle/>
          <a:p>
            <a:pPr defTabSz="457200"/>
            <a:r>
              <a:rPr lang="en-US" sz="1000" dirty="0">
                <a:latin typeface="Lato" pitchFamily="34" charset="0"/>
                <a:ea typeface="Lato" pitchFamily="34" charset="0"/>
                <a:cs typeface="Lato" pitchFamily="34" charset="0"/>
              </a:rPr>
              <a:t>FEE ECOCAMPUS</a:t>
            </a:r>
            <a:endParaRPr lang="da-DK" sz="1000" dirty="0">
              <a:latin typeface="Lato" pitchFamily="34" charset="0"/>
              <a:ea typeface="Lato" pitchFamily="34" charset="0"/>
              <a:cs typeface="Lato" pitchFamily="34" charset="0"/>
            </a:endParaRPr>
          </a:p>
        </p:txBody>
      </p:sp>
      <p:sp>
        <p:nvSpPr>
          <p:cNvPr id="14" name="TextBox 13"/>
          <p:cNvSpPr txBox="1"/>
          <p:nvPr/>
        </p:nvSpPr>
        <p:spPr>
          <a:xfrm>
            <a:off x="3310323" y="485853"/>
            <a:ext cx="2509020" cy="461665"/>
          </a:xfrm>
          <a:prstGeom prst="rect">
            <a:avLst/>
          </a:prstGeom>
          <a:noFill/>
        </p:spPr>
        <p:txBody>
          <a:bodyPr wrap="none" rtlCol="0">
            <a:spAutoFit/>
          </a:bodyPr>
          <a:lstStyle/>
          <a:p>
            <a:r>
              <a:rPr lang="de-DE" sz="2400" b="1" dirty="0">
                <a:latin typeface="Lato" pitchFamily="34" charset="0"/>
                <a:ea typeface="Lato" pitchFamily="34" charset="0"/>
                <a:cs typeface="Lato" pitchFamily="34" charset="0"/>
              </a:rPr>
              <a:t>FEE </a:t>
            </a:r>
            <a:r>
              <a:rPr lang="de-DE" sz="2400" b="1" dirty="0" err="1">
                <a:latin typeface="Lato" pitchFamily="34" charset="0"/>
                <a:ea typeface="Lato" pitchFamily="34" charset="0"/>
                <a:cs typeface="Lato" pitchFamily="34" charset="0"/>
              </a:rPr>
              <a:t>programmes</a:t>
            </a:r>
            <a:endParaRPr lang="en-US" sz="2400" b="1" dirty="0">
              <a:latin typeface="Lato" pitchFamily="34" charset="0"/>
              <a:ea typeface="Lato" pitchFamily="34" charset="0"/>
              <a:cs typeface="Lato" pitchFamily="34" charset="0"/>
            </a:endParaRPr>
          </a:p>
        </p:txBody>
      </p:sp>
      <p:sp>
        <p:nvSpPr>
          <p:cNvPr id="16" name="TextBox 15"/>
          <p:cNvSpPr txBox="1"/>
          <p:nvPr/>
        </p:nvSpPr>
        <p:spPr>
          <a:xfrm>
            <a:off x="8886025" y="6602342"/>
            <a:ext cx="258404" cy="246221"/>
          </a:xfrm>
          <a:prstGeom prst="rect">
            <a:avLst/>
          </a:prstGeom>
          <a:noFill/>
        </p:spPr>
        <p:txBody>
          <a:bodyPr wrap="none" rtlCol="0">
            <a:spAutoFit/>
          </a:bodyPr>
          <a:lstStyle/>
          <a:p>
            <a:pPr defTabSz="457200"/>
            <a:r>
              <a:rPr lang="en-US" sz="1000" dirty="0">
                <a:latin typeface="Lato" pitchFamily="34" charset="0"/>
                <a:ea typeface="Lato" pitchFamily="34" charset="0"/>
                <a:cs typeface="Lato" pitchFamily="34" charset="0"/>
              </a:rPr>
              <a:t>4</a:t>
            </a:r>
            <a:endParaRPr lang="da-DK" sz="1000" dirty="0">
              <a:latin typeface="Lato" pitchFamily="34" charset="0"/>
              <a:ea typeface="Lato" pitchFamily="34" charset="0"/>
              <a:cs typeface="Lato" pitchFamily="34" charset="0"/>
            </a:endParaRPr>
          </a:p>
        </p:txBody>
      </p:sp>
      <p:pic>
        <p:nvPicPr>
          <p:cNvPr id="1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395" y="1234223"/>
            <a:ext cx="1104195" cy="1189133"/>
          </a:xfrm>
          <a:prstGeom prst="rect">
            <a:avLst/>
          </a:prstGeom>
        </p:spPr>
      </p:pic>
      <p:pic>
        <p:nvPicPr>
          <p:cNvPr id="18"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58" y="2940018"/>
            <a:ext cx="1196046" cy="1295717"/>
          </a:xfrm>
          <a:prstGeom prst="rect">
            <a:avLst/>
          </a:prstGeom>
        </p:spPr>
      </p:pic>
      <p:pic>
        <p:nvPicPr>
          <p:cNvPr id="19"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738502"/>
            <a:ext cx="1316119" cy="1222456"/>
          </a:xfrm>
          <a:prstGeom prst="rect">
            <a:avLst/>
          </a:prstGeom>
        </p:spPr>
      </p:pic>
      <p:pic>
        <p:nvPicPr>
          <p:cNvPr id="20"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3170471"/>
            <a:ext cx="1405808" cy="1014693"/>
          </a:xfrm>
          <a:prstGeom prst="rect">
            <a:avLst/>
          </a:prstGeom>
        </p:spPr>
      </p:pic>
      <p:pic>
        <p:nvPicPr>
          <p:cNvPr id="21"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4698482"/>
            <a:ext cx="1272937" cy="1250798"/>
          </a:xfrm>
          <a:prstGeom prst="rect">
            <a:avLst/>
          </a:prstGeom>
        </p:spPr>
      </p:pic>
      <p:sp>
        <p:nvSpPr>
          <p:cNvPr id="22" name="Tekstfelt 1"/>
          <p:cNvSpPr txBox="1"/>
          <p:nvPr/>
        </p:nvSpPr>
        <p:spPr>
          <a:xfrm>
            <a:off x="2669051" y="2349518"/>
            <a:ext cx="1600200" cy="400110"/>
          </a:xfrm>
          <a:prstGeom prst="rect">
            <a:avLst/>
          </a:prstGeom>
          <a:noFill/>
        </p:spPr>
        <p:txBody>
          <a:bodyPr wrap="square" rtlCol="0">
            <a:spAutoFit/>
          </a:bodyPr>
          <a:lstStyle/>
          <a:p>
            <a:r>
              <a:rPr lang="en-GB" sz="2000" dirty="0">
                <a:latin typeface="Lato" pitchFamily="34" charset="0"/>
                <a:ea typeface="Lato" pitchFamily="34" charset="0"/>
                <a:cs typeface="Lato" pitchFamily="34" charset="0"/>
              </a:rPr>
              <a:t>Eco-Schools</a:t>
            </a:r>
          </a:p>
        </p:txBody>
      </p:sp>
      <p:sp>
        <p:nvSpPr>
          <p:cNvPr id="23" name="Tekstfelt 8"/>
          <p:cNvSpPr txBox="1"/>
          <p:nvPr/>
        </p:nvSpPr>
        <p:spPr>
          <a:xfrm>
            <a:off x="2133206" y="3794623"/>
            <a:ext cx="280831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Learning about Forests</a:t>
            </a:r>
          </a:p>
        </p:txBody>
      </p:sp>
      <p:sp>
        <p:nvSpPr>
          <p:cNvPr id="24" name="Tekstfelt 9"/>
          <p:cNvSpPr txBox="1"/>
          <p:nvPr/>
        </p:nvSpPr>
        <p:spPr>
          <a:xfrm>
            <a:off x="2133206" y="5229200"/>
            <a:ext cx="2294778" cy="646331"/>
          </a:xfrm>
          <a:prstGeom prst="rect">
            <a:avLst/>
          </a:prstGeom>
          <a:noFill/>
        </p:spPr>
        <p:txBody>
          <a:bodyPr wrap="square" rtlCol="0">
            <a:spAutoFit/>
          </a:bodyPr>
          <a:lstStyle/>
          <a:p>
            <a:r>
              <a:rPr lang="en-GB" dirty="0">
                <a:latin typeface="Lato" pitchFamily="34" charset="0"/>
                <a:ea typeface="Lato" pitchFamily="34" charset="0"/>
                <a:cs typeface="Lato" pitchFamily="34" charset="0"/>
              </a:rPr>
              <a:t>Young Reporters for the Environment</a:t>
            </a:r>
          </a:p>
        </p:txBody>
      </p:sp>
      <p:sp>
        <p:nvSpPr>
          <p:cNvPr id="25" name="Tekstfelt 10"/>
          <p:cNvSpPr txBox="1"/>
          <p:nvPr/>
        </p:nvSpPr>
        <p:spPr>
          <a:xfrm>
            <a:off x="6948264" y="3782717"/>
            <a:ext cx="160020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Blue Flag</a:t>
            </a:r>
          </a:p>
        </p:txBody>
      </p:sp>
      <p:sp>
        <p:nvSpPr>
          <p:cNvPr id="26" name="Tekstfelt 11"/>
          <p:cNvSpPr txBox="1"/>
          <p:nvPr/>
        </p:nvSpPr>
        <p:spPr>
          <a:xfrm>
            <a:off x="6959434" y="5507940"/>
            <a:ext cx="1600200" cy="369332"/>
          </a:xfrm>
          <a:prstGeom prst="rect">
            <a:avLst/>
          </a:prstGeom>
          <a:noFill/>
        </p:spPr>
        <p:txBody>
          <a:bodyPr wrap="square" rtlCol="0">
            <a:spAutoFit/>
          </a:bodyPr>
          <a:lstStyle/>
          <a:p>
            <a:r>
              <a:rPr lang="en-GB" dirty="0">
                <a:latin typeface="Lato" pitchFamily="34" charset="0"/>
                <a:ea typeface="Lato" pitchFamily="34" charset="0"/>
                <a:cs typeface="Lato" pitchFamily="34" charset="0"/>
              </a:rPr>
              <a:t>Green Key</a:t>
            </a:r>
          </a:p>
        </p:txBody>
      </p:sp>
      <p:pic>
        <p:nvPicPr>
          <p:cNvPr id="27" name="Picture 3" descr="bar_line.png"/>
          <p:cNvPicPr>
            <a:picLocks noChangeAspect="1"/>
          </p:cNvPicPr>
          <p:nvPr/>
        </p:nvPicPr>
        <p:blipFill>
          <a:blip r:embed="rId8" cstate="print"/>
          <a:stretch>
            <a:fillRect/>
          </a:stretch>
        </p:blipFill>
        <p:spPr>
          <a:xfrm>
            <a:off x="1763690" y="1"/>
            <a:ext cx="45719" cy="374896"/>
          </a:xfrm>
          <a:prstGeom prst="rect">
            <a:avLst/>
          </a:prstGeom>
        </p:spPr>
      </p:pic>
      <p:pic>
        <p:nvPicPr>
          <p:cNvPr id="28" name="Grafik 27" descr="FEE EcoCampus_cmyk.png"/>
          <p:cNvPicPr>
            <a:picLocks noChangeAspect="1"/>
          </p:cNvPicPr>
          <p:nvPr/>
        </p:nvPicPr>
        <p:blipFill>
          <a:blip r:embed="rId9" cstate="print"/>
          <a:stretch>
            <a:fillRect/>
          </a:stretch>
        </p:blipFill>
        <p:spPr>
          <a:xfrm>
            <a:off x="4688388" y="1384347"/>
            <a:ext cx="1600200" cy="1349294"/>
          </a:xfrm>
          <a:prstGeom prst="rect">
            <a:avLst/>
          </a:prstGeom>
        </p:spPr>
      </p:pic>
    </p:spTree>
    <p:extLst>
      <p:ext uri="{BB962C8B-B14F-4D97-AF65-F5344CB8AC3E}">
        <p14:creationId xmlns:p14="http://schemas.microsoft.com/office/powerpoint/2010/main" val="259697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1" name="TextBox 10"/>
          <p:cNvSpPr txBox="1"/>
          <p:nvPr/>
        </p:nvSpPr>
        <p:spPr>
          <a:xfrm>
            <a:off x="8886025" y="6602342"/>
            <a:ext cx="248786" cy="246221"/>
          </a:xfrm>
          <a:prstGeom prst="rect">
            <a:avLst/>
          </a:prstGeom>
          <a:noFill/>
        </p:spPr>
        <p:txBody>
          <a:bodyPr wrap="none" rtlCol="0">
            <a:spAutoFit/>
          </a:bodyPr>
          <a:lstStyle/>
          <a:p>
            <a:pPr defTabSz="457200"/>
            <a:r>
              <a:rPr lang="en-GB" sz="1000" dirty="0">
                <a:solidFill>
                  <a:srgbClr val="1E3051"/>
                </a:solidFill>
                <a:latin typeface="Lato  "/>
              </a:rPr>
              <a:t>2</a:t>
            </a:r>
            <a:endParaRPr lang="da-DK" sz="1000" dirty="0">
              <a:solidFill>
                <a:srgbClr val="1E3051"/>
              </a:solidFill>
              <a:latin typeface="Lato  "/>
            </a:endParaRPr>
          </a:p>
        </p:txBody>
      </p:sp>
      <p:pic>
        <p:nvPicPr>
          <p:cNvPr id="10"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12" name="TextBox 6"/>
          <p:cNvSpPr txBox="1"/>
          <p:nvPr/>
        </p:nvSpPr>
        <p:spPr>
          <a:xfrm>
            <a:off x="7812360"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 y="1628800"/>
            <a:ext cx="9101797" cy="4559633"/>
          </a:xfrm>
          <a:prstGeom prst="rect">
            <a:avLst/>
          </a:prstGeom>
        </p:spPr>
      </p:pic>
      <p:sp>
        <p:nvSpPr>
          <p:cNvPr id="16" name="TextBox 15"/>
          <p:cNvSpPr txBox="1"/>
          <p:nvPr/>
        </p:nvSpPr>
        <p:spPr>
          <a:xfrm>
            <a:off x="107506" y="779561"/>
            <a:ext cx="3312368" cy="523220"/>
          </a:xfrm>
          <a:prstGeom prst="rect">
            <a:avLst/>
          </a:prstGeom>
          <a:noFill/>
        </p:spPr>
        <p:txBody>
          <a:bodyPr wrap="square" rtlCol="0">
            <a:spAutoFit/>
          </a:bodyPr>
          <a:lstStyle/>
          <a:p>
            <a:r>
              <a:rPr lang="de-DE" sz="2800" b="1" dirty="0">
                <a:solidFill>
                  <a:srgbClr val="B40000"/>
                </a:solidFill>
                <a:latin typeface="Lato" pitchFamily="34" charset="0"/>
                <a:ea typeface="Lato" pitchFamily="34" charset="0"/>
                <a:cs typeface="Lato" pitchFamily="34" charset="0"/>
              </a:rPr>
              <a:t>FEE </a:t>
            </a:r>
            <a:r>
              <a:rPr lang="de-DE" sz="2800" b="1" dirty="0" err="1">
                <a:solidFill>
                  <a:srgbClr val="B40000"/>
                </a:solidFill>
                <a:latin typeface="Lato" pitchFamily="34" charset="0"/>
                <a:ea typeface="Lato" pitchFamily="34" charset="0"/>
                <a:cs typeface="Lato" pitchFamily="34" charset="0"/>
              </a:rPr>
              <a:t>EcoCampus</a:t>
            </a:r>
            <a:endParaRPr lang="en-US" sz="2600" b="1" dirty="0">
              <a:solidFill>
                <a:srgbClr val="B40000"/>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262617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2" name="TextBox 6"/>
          <p:cNvSpPr txBox="1"/>
          <p:nvPr/>
        </p:nvSpPr>
        <p:spPr>
          <a:xfrm>
            <a:off x="143124"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sp>
        <p:nvSpPr>
          <p:cNvPr id="15" name="Rechteck 14"/>
          <p:cNvSpPr/>
          <p:nvPr/>
        </p:nvSpPr>
        <p:spPr>
          <a:xfrm>
            <a:off x="899592" y="4077072"/>
            <a:ext cx="7344816" cy="2031325"/>
          </a:xfrm>
          <a:prstGeom prst="rect">
            <a:avLst/>
          </a:prstGeom>
        </p:spPr>
        <p:txBody>
          <a:bodyPr wrap="square">
            <a:spAutoFit/>
          </a:bodyPr>
          <a:lstStyle/>
          <a:p>
            <a:pPr algn="ctr"/>
            <a:r>
              <a:rPr lang="de-DE" b="1" dirty="0">
                <a:latin typeface="Lato" pitchFamily="34" charset="0"/>
                <a:ea typeface="Lato" pitchFamily="34" charset="0"/>
                <a:cs typeface="Lato" pitchFamily="34" charset="0"/>
              </a:rPr>
              <a:t>What is FEE </a:t>
            </a:r>
            <a:r>
              <a:rPr lang="en-GB" b="1" dirty="0" err="1">
                <a:latin typeface="Lato" pitchFamily="34" charset="0"/>
                <a:ea typeface="Lato" pitchFamily="34" charset="0"/>
                <a:cs typeface="Lato" pitchFamily="34" charset="0"/>
              </a:rPr>
              <a:t>EcoCampus</a:t>
            </a:r>
            <a:r>
              <a:rPr lang="de-DE" b="1" dirty="0">
                <a:latin typeface="Lato" pitchFamily="34" charset="0"/>
                <a:ea typeface="Lato" pitchFamily="34" charset="0"/>
                <a:cs typeface="Lato" pitchFamily="34" charset="0"/>
              </a:rPr>
              <a:t>?</a:t>
            </a:r>
          </a:p>
          <a:p>
            <a:endParaRPr lang="de-DE" b="1" dirty="0">
              <a:latin typeface="Lato" pitchFamily="34" charset="0"/>
              <a:ea typeface="Lato" pitchFamily="34" charset="0"/>
              <a:cs typeface="Lato" pitchFamily="34" charset="0"/>
            </a:endParaRPr>
          </a:p>
          <a:p>
            <a:pPr algn="just"/>
            <a:r>
              <a:rPr lang="de-DE" dirty="0">
                <a:latin typeface="Lato" panose="020F0502020204030203" pitchFamily="34" charset="0"/>
                <a:ea typeface="Lato" panose="020F0502020204030203" pitchFamily="34" charset="0"/>
                <a:cs typeface="Lato" panose="020F0502020204030203" pitchFamily="34" charset="0"/>
              </a:rPr>
              <a:t>FEE EcoCampus is a </a:t>
            </a:r>
            <a:r>
              <a:rPr lang="de-DE" b="1" i="1" dirty="0">
                <a:latin typeface="Lato" panose="020F0502020204030203" pitchFamily="34" charset="0"/>
                <a:ea typeface="Lato" panose="020F0502020204030203" pitchFamily="34" charset="0"/>
                <a:cs typeface="Lato" panose="020F0502020204030203" pitchFamily="34" charset="0"/>
              </a:rPr>
              <a:t>multi-level educational award programme</a:t>
            </a:r>
            <a:r>
              <a:rPr lang="de-DE" dirty="0">
                <a:latin typeface="Lato" panose="020F0502020204030203" pitchFamily="34" charset="0"/>
                <a:ea typeface="Lato" panose="020F0502020204030203" pitchFamily="34" charset="0"/>
                <a:cs typeface="Lato" panose="020F0502020204030203" pitchFamily="34" charset="0"/>
              </a:rPr>
              <a:t> with the </a:t>
            </a:r>
            <a:r>
              <a:rPr lang="de-DE" b="1" i="1" dirty="0">
                <a:latin typeface="Lato" panose="020F0502020204030203" pitchFamily="34" charset="0"/>
                <a:ea typeface="Lato" panose="020F0502020204030203" pitchFamily="34" charset="0"/>
                <a:cs typeface="Lato" panose="020F0502020204030203" pitchFamily="34" charset="0"/>
              </a:rPr>
              <a:t>goal</a:t>
            </a:r>
            <a:r>
              <a:rPr lang="de-DE" dirty="0">
                <a:latin typeface="Lato" panose="020F0502020204030203" pitchFamily="34" charset="0"/>
                <a:ea typeface="Lato" panose="020F0502020204030203" pitchFamily="34" charset="0"/>
                <a:cs typeface="Lato" panose="020F0502020204030203" pitchFamily="34" charset="0"/>
              </a:rPr>
              <a:t> to help </a:t>
            </a:r>
            <a:r>
              <a:rPr lang="de-DE" b="1" i="1" dirty="0">
                <a:latin typeface="Lato" panose="020F0502020204030203" pitchFamily="34" charset="0"/>
                <a:ea typeface="Lato" panose="020F0502020204030203" pitchFamily="34" charset="0"/>
                <a:cs typeface="Lato" panose="020F0502020204030203" pitchFamily="34" charset="0"/>
              </a:rPr>
              <a:t>transform higher education institutions</a:t>
            </a:r>
            <a:r>
              <a:rPr lang="de-DE" dirty="0">
                <a:latin typeface="Lato" panose="020F0502020204030203" pitchFamily="34" charset="0"/>
                <a:ea typeface="Lato" panose="020F0502020204030203" pitchFamily="34" charset="0"/>
                <a:cs typeface="Lato" panose="020F0502020204030203" pitchFamily="34" charset="0"/>
              </a:rPr>
              <a:t> to work in alignment with the SDGs, and </a:t>
            </a:r>
            <a:r>
              <a:rPr lang="de-DE" b="1" i="1" dirty="0">
                <a:latin typeface="Lato" panose="020F0502020204030203" pitchFamily="34" charset="0"/>
                <a:ea typeface="Lato" panose="020F0502020204030203" pitchFamily="34" charset="0"/>
                <a:cs typeface="Lato" panose="020F0502020204030203" pitchFamily="34" charset="0"/>
              </a:rPr>
              <a:t>educate and </a:t>
            </a:r>
            <a:r>
              <a:rPr lang="en-GB" b="1" i="1" dirty="0">
                <a:latin typeface="Lato" panose="020F0502020204030203" pitchFamily="34" charset="0"/>
                <a:ea typeface="Lato" panose="020F0502020204030203" pitchFamily="34" charset="0"/>
                <a:cs typeface="Lato" panose="020F0502020204030203" pitchFamily="34" charset="0"/>
              </a:rPr>
              <a:t>empower</a:t>
            </a:r>
            <a:r>
              <a:rPr lang="de-DE" b="1" i="1" dirty="0">
                <a:latin typeface="Lato" panose="020F0502020204030203" pitchFamily="34" charset="0"/>
                <a:ea typeface="Lato" panose="020F0502020204030203" pitchFamily="34" charset="0"/>
                <a:cs typeface="Lato" panose="020F0502020204030203" pitchFamily="34" charset="0"/>
              </a:rPr>
              <a:t> students </a:t>
            </a:r>
            <a:r>
              <a:rPr lang="de-DE" i="1" dirty="0">
                <a:latin typeface="Lato" panose="020F0502020204030203" pitchFamily="34" charset="0"/>
                <a:ea typeface="Lato" panose="020F0502020204030203" pitchFamily="34" charset="0"/>
                <a:cs typeface="Lato" panose="020F0502020204030203" pitchFamily="34" charset="0"/>
              </a:rPr>
              <a:t>to</a:t>
            </a:r>
            <a:r>
              <a:rPr lang="de-DE" dirty="0">
                <a:latin typeface="Lato" panose="020F0502020204030203" pitchFamily="34" charset="0"/>
                <a:ea typeface="Lato" panose="020F0502020204030203" pitchFamily="34" charset="0"/>
                <a:cs typeface="Lato" panose="020F0502020204030203" pitchFamily="34" charset="0"/>
              </a:rPr>
              <a:t> </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become </a:t>
            </a:r>
            <a:r>
              <a:rPr lang="en-US" b="1"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thought leaders </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and </a:t>
            </a:r>
            <a:r>
              <a:rPr lang="en-US" b="1"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active citizens</a:t>
            </a:r>
            <a:r>
              <a:rPr lang="en-U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for change by </a:t>
            </a:r>
            <a:r>
              <a:rPr lang="en-GB" b="1" i="1" dirty="0">
                <a:latin typeface="Lato" panose="020F0502020204030203" pitchFamily="34" charset="0"/>
                <a:ea typeface="Lato" panose="020F0502020204030203" pitchFamily="34" charset="0"/>
                <a:cs typeface="Lato" panose="020F0502020204030203" pitchFamily="34" charset="0"/>
              </a:rPr>
              <a:t>engaging</a:t>
            </a:r>
            <a:r>
              <a:rPr lang="de-DE" dirty="0">
                <a:latin typeface="Lato" panose="020F0502020204030203" pitchFamily="34" charset="0"/>
                <a:ea typeface="Lato" panose="020F0502020204030203" pitchFamily="34" charset="0"/>
                <a:cs typeface="Lato" panose="020F0502020204030203" pitchFamily="34" charset="0"/>
              </a:rPr>
              <a:t> teachers, staff and students as well as the wider community.</a:t>
            </a:r>
          </a:p>
        </p:txBody>
      </p:sp>
      <p:pic>
        <p:nvPicPr>
          <p:cNvPr id="16" name="Picture 4" descr="C:\Users\Kathilein\Desktop\Uni Malmö Unterlagen\FEE\Pictures\vasily-koloda-620886-unsplash.jpg"/>
          <p:cNvPicPr>
            <a:picLocks noChangeAspect="1" noChangeArrowheads="1"/>
          </p:cNvPicPr>
          <p:nvPr/>
        </p:nvPicPr>
        <p:blipFill>
          <a:blip r:embed="rId4" cstate="print"/>
          <a:srcRect t="30136" b="13624"/>
          <a:stretch>
            <a:fillRect/>
          </a:stretch>
        </p:blipFill>
        <p:spPr bwMode="auto">
          <a:xfrm>
            <a:off x="0" y="620688"/>
            <a:ext cx="9144000" cy="3429000"/>
          </a:xfrm>
          <a:prstGeom prst="rect">
            <a:avLst/>
          </a:prstGeom>
          <a:noFill/>
        </p:spPr>
      </p:pic>
    </p:spTree>
    <p:extLst>
      <p:ext uri="{BB962C8B-B14F-4D97-AF65-F5344CB8AC3E}">
        <p14:creationId xmlns:p14="http://schemas.microsoft.com/office/powerpoint/2010/main" val="262617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8" name="Textfeld 7"/>
          <p:cNvSpPr txBox="1"/>
          <p:nvPr/>
        </p:nvSpPr>
        <p:spPr>
          <a:xfrm>
            <a:off x="1475656" y="3429000"/>
            <a:ext cx="5688632" cy="2862322"/>
          </a:xfrm>
          <a:prstGeom prst="rect">
            <a:avLst/>
          </a:prstGeom>
          <a:noFill/>
        </p:spPr>
        <p:txBody>
          <a:bodyPr wrap="square" rtlCol="0">
            <a:spAutoFit/>
          </a:bodyPr>
          <a:lstStyle/>
          <a:p>
            <a:pPr algn="ctr">
              <a:buFont typeface="Arial" pitchFamily="34" charset="0"/>
              <a:buChar char="•"/>
            </a:pPr>
            <a:endParaRPr lang="de-DE" sz="1600" dirty="0">
              <a:latin typeface="Lato" pitchFamily="34" charset="0"/>
              <a:ea typeface="Lato" pitchFamily="34" charset="0"/>
              <a:cs typeface="Lato" pitchFamily="34" charset="0"/>
            </a:endParaRPr>
          </a:p>
          <a:p>
            <a:pPr algn="ctr"/>
            <a:r>
              <a:rPr lang="en-GB" sz="2000" b="1" dirty="0">
                <a:latin typeface="Lato" pitchFamily="34" charset="0"/>
                <a:ea typeface="Lato" pitchFamily="34" charset="0"/>
                <a:cs typeface="Lato" pitchFamily="34" charset="0"/>
              </a:rPr>
              <a:t>Strategies</a:t>
            </a:r>
          </a:p>
          <a:p>
            <a:pPr algn="ctr"/>
            <a:endParaRPr lang="de-DE" sz="1600" dirty="0">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Whole institution, all-inclusive, student-led participatory approach</a:t>
            </a:r>
          </a:p>
          <a:p>
            <a:pPr algn="ctr"/>
            <a:endParaRPr lang="en-US" sz="1600" dirty="0">
              <a:solidFill>
                <a:schemeClr val="tx1">
                  <a:lumMod val="85000"/>
                  <a:lumOff val="15000"/>
                </a:schemeClr>
              </a:solidFill>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Action-oriented curriculum</a:t>
            </a:r>
          </a:p>
          <a:p>
            <a:pPr algn="ctr"/>
            <a:endParaRPr lang="en-US" sz="1600" dirty="0">
              <a:solidFill>
                <a:schemeClr val="tx1">
                  <a:lumMod val="85000"/>
                  <a:lumOff val="15000"/>
                </a:schemeClr>
              </a:solidFill>
              <a:latin typeface="Lato" pitchFamily="34" charset="0"/>
              <a:ea typeface="Lato" pitchFamily="34" charset="0"/>
              <a:cs typeface="Lato" pitchFamily="34" charset="0"/>
            </a:endParaRPr>
          </a:p>
          <a:p>
            <a:pPr algn="ctr"/>
            <a:r>
              <a:rPr lang="en-US" sz="1600" dirty="0">
                <a:solidFill>
                  <a:schemeClr val="tx1">
                    <a:lumMod val="85000"/>
                    <a:lumOff val="15000"/>
                  </a:schemeClr>
                </a:solidFill>
                <a:latin typeface="Lato" pitchFamily="34" charset="0"/>
                <a:ea typeface="Lato" pitchFamily="34" charset="0"/>
                <a:cs typeface="Lato" pitchFamily="34" charset="0"/>
              </a:rPr>
              <a:t>Quality and value-based sustainability education</a:t>
            </a:r>
            <a:br>
              <a:rPr lang="de-DE" sz="1600" dirty="0">
                <a:latin typeface="Lato" pitchFamily="34" charset="0"/>
                <a:ea typeface="Lato" pitchFamily="34" charset="0"/>
                <a:cs typeface="Lato" pitchFamily="34" charset="0"/>
              </a:rPr>
            </a:br>
            <a:endParaRPr lang="de-DE" sz="1600" dirty="0">
              <a:latin typeface="Lato" pitchFamily="34" charset="0"/>
              <a:ea typeface="Lato" pitchFamily="34" charset="0"/>
              <a:cs typeface="Lato" pitchFamily="34" charset="0"/>
            </a:endParaRPr>
          </a:p>
          <a:p>
            <a:pPr algn="ctr"/>
            <a:r>
              <a:rPr lang="de-DE" sz="1600" dirty="0">
                <a:latin typeface="Lato" pitchFamily="34" charset="0"/>
                <a:ea typeface="Lato" pitchFamily="34" charset="0"/>
                <a:cs typeface="Lato" pitchFamily="34" charset="0"/>
              </a:rPr>
              <a:t>Involvement of teachers, staff, students, and communities</a:t>
            </a:r>
          </a:p>
        </p:txBody>
      </p:sp>
      <p:sp>
        <p:nvSpPr>
          <p:cNvPr id="12" name="TextBox 6"/>
          <p:cNvSpPr txBox="1"/>
          <p:nvPr/>
        </p:nvSpPr>
        <p:spPr>
          <a:xfrm>
            <a:off x="143124" y="6453336"/>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14" name="Grafik 13" descr="12188076_1646152248988059_3264898866418161582_o (1).jpg"/>
          <p:cNvPicPr>
            <a:picLocks noChangeAspect="1"/>
          </p:cNvPicPr>
          <p:nvPr/>
        </p:nvPicPr>
        <p:blipFill>
          <a:blip r:embed="rId4" cstate="print"/>
          <a:srcRect t="17451" b="18500"/>
          <a:stretch>
            <a:fillRect/>
          </a:stretch>
        </p:blipFill>
        <p:spPr>
          <a:xfrm>
            <a:off x="4932040" y="764704"/>
            <a:ext cx="4032448" cy="2582748"/>
          </a:xfrm>
          <a:prstGeom prst="rect">
            <a:avLst/>
          </a:prstGeom>
        </p:spPr>
      </p:pic>
      <p:pic>
        <p:nvPicPr>
          <p:cNvPr id="15" name="Grafik 14" descr="10985550_10205033493230330_1995521001639203736_o.jpg"/>
          <p:cNvPicPr>
            <a:picLocks noChangeAspect="1"/>
          </p:cNvPicPr>
          <p:nvPr/>
        </p:nvPicPr>
        <p:blipFill>
          <a:blip r:embed="rId5" cstate="print"/>
          <a:srcRect t="3921" b="13373"/>
          <a:stretch>
            <a:fillRect/>
          </a:stretch>
        </p:blipFill>
        <p:spPr>
          <a:xfrm>
            <a:off x="179512" y="764704"/>
            <a:ext cx="4726158" cy="2605258"/>
          </a:xfrm>
          <a:prstGeom prst="rect">
            <a:avLst/>
          </a:prstGeom>
        </p:spPr>
      </p:pic>
    </p:spTree>
    <p:extLst>
      <p:ext uri="{BB962C8B-B14F-4D97-AF65-F5344CB8AC3E}">
        <p14:creationId xmlns:p14="http://schemas.microsoft.com/office/powerpoint/2010/main" val="262617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schemeClr val="tx2">
                  <a:lumMod val="75000"/>
                </a:schemeClr>
              </a:solidFill>
              <a:latin typeface="Lato"/>
              <a:cs typeface="Lato"/>
            </a:endParaRPr>
          </a:p>
        </p:txBody>
      </p:sp>
      <p:sp>
        <p:nvSpPr>
          <p:cNvPr id="18" name="TextBox 17"/>
          <p:cNvSpPr txBox="1"/>
          <p:nvPr/>
        </p:nvSpPr>
        <p:spPr>
          <a:xfrm>
            <a:off x="143124" y="576263"/>
            <a:ext cx="7825853" cy="461665"/>
          </a:xfrm>
          <a:prstGeom prst="rect">
            <a:avLst/>
          </a:prstGeom>
          <a:noFill/>
        </p:spPr>
        <p:txBody>
          <a:bodyPr wrap="square" rtlCol="0">
            <a:spAutoFit/>
          </a:bodyPr>
          <a:lstStyle/>
          <a:p>
            <a:pPr defTabSz="457200"/>
            <a:r>
              <a:rPr lang="en-GB" sz="2400" b="1" dirty="0">
                <a:solidFill>
                  <a:schemeClr val="tx2">
                    <a:lumMod val="75000"/>
                  </a:schemeClr>
                </a:solidFill>
                <a:latin typeface="Lato" pitchFamily="34" charset="0"/>
                <a:ea typeface="Lato" pitchFamily="34" charset="0"/>
                <a:cs typeface="Lato" pitchFamily="34" charset="0"/>
              </a:rPr>
              <a:t>FEE EcoCampus History</a:t>
            </a:r>
            <a:endParaRPr lang="da-DK" sz="2400" b="1" dirty="0">
              <a:solidFill>
                <a:schemeClr val="tx2">
                  <a:lumMod val="75000"/>
                </a:schemeClr>
              </a:solidFill>
              <a:latin typeface="Lato" pitchFamily="34" charset="0"/>
              <a:ea typeface="Lato" pitchFamily="34" charset="0"/>
              <a:cs typeface="Lato" pitchFamily="34" charset="0"/>
            </a:endParaRPr>
          </a:p>
        </p:txBody>
      </p:sp>
      <p:pic>
        <p:nvPicPr>
          <p:cNvPr id="9" name="Picture 3" descr="bar_line.png"/>
          <p:cNvPicPr>
            <a:picLocks noChangeAspect="1"/>
          </p:cNvPicPr>
          <p:nvPr/>
        </p:nvPicPr>
        <p:blipFill>
          <a:blip r:embed="rId3" cstate="print"/>
          <a:stretch>
            <a:fillRect/>
          </a:stretch>
        </p:blipFill>
        <p:spPr>
          <a:xfrm>
            <a:off x="1763690" y="1"/>
            <a:ext cx="45719" cy="374896"/>
          </a:xfrm>
          <a:prstGeom prst="rect">
            <a:avLst/>
          </a:prstGeom>
        </p:spPr>
      </p:pic>
      <p:graphicFrame>
        <p:nvGraphicFramePr>
          <p:cNvPr id="13" name="Diagramm 12"/>
          <p:cNvGraphicFramePr/>
          <p:nvPr>
            <p:extLst>
              <p:ext uri="{D42A27DB-BD31-4B8C-83A1-F6EECF244321}">
                <p14:modId xmlns:p14="http://schemas.microsoft.com/office/powerpoint/2010/main" val="952712977"/>
              </p:ext>
            </p:extLst>
          </p:nvPr>
        </p:nvGraphicFramePr>
        <p:xfrm>
          <a:off x="287524" y="1138810"/>
          <a:ext cx="8568952"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m 27"/>
          <p:cNvGraphicFramePr/>
          <p:nvPr>
            <p:extLst>
              <p:ext uri="{D42A27DB-BD31-4B8C-83A1-F6EECF244321}">
                <p14:modId xmlns:p14="http://schemas.microsoft.com/office/powerpoint/2010/main" val="3142319638"/>
              </p:ext>
            </p:extLst>
          </p:nvPr>
        </p:nvGraphicFramePr>
        <p:xfrm>
          <a:off x="323528" y="4005064"/>
          <a:ext cx="8640960" cy="26354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6"/>
          <p:cNvSpPr txBox="1"/>
          <p:nvPr/>
        </p:nvSpPr>
        <p:spPr>
          <a:xfrm>
            <a:off x="143124" y="6495147"/>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spTree>
    <p:extLst>
      <p:ext uri="{BB962C8B-B14F-4D97-AF65-F5344CB8AC3E}">
        <p14:creationId xmlns:p14="http://schemas.microsoft.com/office/powerpoint/2010/main" val="69335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8" name="Textfeld 7"/>
          <p:cNvSpPr txBox="1"/>
          <p:nvPr/>
        </p:nvSpPr>
        <p:spPr>
          <a:xfrm>
            <a:off x="323528" y="764704"/>
            <a:ext cx="7776864" cy="923330"/>
          </a:xfrm>
          <a:prstGeom prst="rect">
            <a:avLst/>
          </a:prstGeom>
          <a:noFill/>
        </p:spPr>
        <p:txBody>
          <a:bodyPr wrap="square" rtlCol="0">
            <a:spAutoFit/>
          </a:bodyPr>
          <a:lstStyle/>
          <a:p>
            <a:r>
              <a:rPr lang="de-DE" b="1" dirty="0" err="1">
                <a:latin typeface="Lato" pitchFamily="34" charset="0"/>
                <a:ea typeface="Lato" pitchFamily="34" charset="0"/>
                <a:cs typeface="Lato" pitchFamily="34" charset="0"/>
              </a:rPr>
              <a:t>How</a:t>
            </a:r>
            <a:r>
              <a:rPr lang="de-DE" b="1" dirty="0">
                <a:latin typeface="Lato" pitchFamily="34" charset="0"/>
                <a:ea typeface="Lato" pitchFamily="34" charset="0"/>
                <a:cs typeface="Lato" pitchFamily="34" charset="0"/>
              </a:rPr>
              <a:t> </a:t>
            </a:r>
            <a:r>
              <a:rPr lang="de-DE" b="1" dirty="0" err="1">
                <a:latin typeface="Lato" pitchFamily="34" charset="0"/>
                <a:ea typeface="Lato" pitchFamily="34" charset="0"/>
                <a:cs typeface="Lato" pitchFamily="34" charset="0"/>
              </a:rPr>
              <a:t>does</a:t>
            </a:r>
            <a:r>
              <a:rPr lang="de-DE" b="1" dirty="0">
                <a:latin typeface="Lato" pitchFamily="34" charset="0"/>
                <a:ea typeface="Lato" pitchFamily="34" charset="0"/>
                <a:cs typeface="Lato" pitchFamily="34" charset="0"/>
              </a:rPr>
              <a:t> FEE </a:t>
            </a:r>
            <a:r>
              <a:rPr lang="de-DE" b="1" dirty="0" err="1">
                <a:latin typeface="Lato" pitchFamily="34" charset="0"/>
                <a:ea typeface="Lato" pitchFamily="34" charset="0"/>
                <a:cs typeface="Lato" pitchFamily="34" charset="0"/>
              </a:rPr>
              <a:t>EcoCampus</a:t>
            </a:r>
            <a:r>
              <a:rPr lang="de-DE" b="1" dirty="0">
                <a:latin typeface="Lato" pitchFamily="34" charset="0"/>
                <a:ea typeface="Lato" pitchFamily="34" charset="0"/>
                <a:cs typeface="Lato" pitchFamily="34" charset="0"/>
              </a:rPr>
              <a:t> </a:t>
            </a:r>
            <a:r>
              <a:rPr lang="de-DE" b="1" dirty="0" err="1">
                <a:latin typeface="Lato" pitchFamily="34" charset="0"/>
                <a:ea typeface="Lato" pitchFamily="34" charset="0"/>
                <a:cs typeface="Lato" pitchFamily="34" charset="0"/>
              </a:rPr>
              <a:t>work</a:t>
            </a:r>
            <a:r>
              <a:rPr lang="de-DE" b="1" dirty="0">
                <a:latin typeface="Lato" pitchFamily="34" charset="0"/>
                <a:ea typeface="Lato" pitchFamily="34" charset="0"/>
                <a:cs typeface="Lato" pitchFamily="34" charset="0"/>
              </a:rPr>
              <a:t>?</a:t>
            </a:r>
          </a:p>
          <a:p>
            <a:endParaRPr lang="de-DE" b="1" dirty="0">
              <a:latin typeface="Lato" pitchFamily="34" charset="0"/>
              <a:ea typeface="Lato" pitchFamily="34" charset="0"/>
              <a:cs typeface="Lato" pitchFamily="34" charset="0"/>
            </a:endParaRPr>
          </a:p>
          <a:p>
            <a:endParaRPr lang="de-DE" b="1" dirty="0">
              <a:latin typeface="Lato" pitchFamily="34" charset="0"/>
              <a:ea typeface="Lato" pitchFamily="34" charset="0"/>
              <a:cs typeface="Lato" pitchFamily="34" charset="0"/>
            </a:endParaRPr>
          </a:p>
        </p:txBody>
      </p:sp>
      <p:graphicFrame>
        <p:nvGraphicFramePr>
          <p:cNvPr id="14" name="Diagramm 13"/>
          <p:cNvGraphicFramePr/>
          <p:nvPr>
            <p:extLst>
              <p:ext uri="{D42A27DB-BD31-4B8C-83A1-F6EECF244321}">
                <p14:modId xmlns:p14="http://schemas.microsoft.com/office/powerpoint/2010/main" val="2625428864"/>
              </p:ext>
            </p:extLst>
          </p:nvPr>
        </p:nvGraphicFramePr>
        <p:xfrm>
          <a:off x="727414" y="764704"/>
          <a:ext cx="712879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6"/>
          <p:cNvSpPr txBox="1"/>
          <p:nvPr/>
        </p:nvSpPr>
        <p:spPr>
          <a:xfrm>
            <a:off x="7812360" y="6381328"/>
            <a:ext cx="1072730" cy="246221"/>
          </a:xfrm>
          <a:prstGeom prst="rect">
            <a:avLst/>
          </a:prstGeom>
          <a:noFill/>
        </p:spPr>
        <p:txBody>
          <a:bodyPr wrap="none" rtlCol="0">
            <a:spAutoFit/>
          </a:bodyPr>
          <a:lstStyle/>
          <a:p>
            <a:pPr defTabSz="457200"/>
            <a:r>
              <a:rPr lang="en-US" sz="1000" dirty="0">
                <a:solidFill>
                  <a:schemeClr val="tx2">
                    <a:lumMod val="75000"/>
                  </a:schemeClr>
                </a:solidFill>
              </a:rPr>
              <a:t>FEE ECOCAMPUS</a:t>
            </a:r>
            <a:endParaRPr lang="da-DK" sz="1000" dirty="0">
              <a:solidFill>
                <a:schemeClr val="tx2">
                  <a:lumMod val="75000"/>
                </a:schemeClr>
              </a:solidFill>
            </a:endParaRPr>
          </a:p>
        </p:txBody>
      </p:sp>
      <p:pic>
        <p:nvPicPr>
          <p:cNvPr id="11" name="Picture 2"/>
          <p:cNvPicPr>
            <a:picLocks noChangeAspect="1" noChangeArrowheads="1"/>
          </p:cNvPicPr>
          <p:nvPr/>
        </p:nvPicPr>
        <p:blipFill>
          <a:blip r:embed="rId9" cstate="print"/>
          <a:srcRect/>
          <a:stretch>
            <a:fillRect/>
          </a:stretch>
        </p:blipFill>
        <p:spPr bwMode="auto">
          <a:xfrm>
            <a:off x="6018275" y="3765597"/>
            <a:ext cx="2866815" cy="1917355"/>
          </a:xfrm>
          <a:prstGeom prst="rect">
            <a:avLst/>
          </a:prstGeom>
          <a:noFill/>
          <a:ln w="9525">
            <a:noFill/>
            <a:miter lim="800000"/>
            <a:headEnd/>
            <a:tailEnd/>
          </a:ln>
        </p:spPr>
      </p:pic>
      <p:sp>
        <p:nvSpPr>
          <p:cNvPr id="12" name="Rechteck 9"/>
          <p:cNvSpPr/>
          <p:nvPr/>
        </p:nvSpPr>
        <p:spPr>
          <a:xfrm>
            <a:off x="7226595" y="3305309"/>
            <a:ext cx="1747594" cy="369332"/>
          </a:xfrm>
          <a:prstGeom prst="rect">
            <a:avLst/>
          </a:prstGeom>
        </p:spPr>
        <p:txBody>
          <a:bodyPr wrap="none">
            <a:spAutoFit/>
          </a:bodyPr>
          <a:lstStyle/>
          <a:p>
            <a:pPr algn="ctr"/>
            <a:r>
              <a:rPr lang="de-DE" b="1" dirty="0">
                <a:latin typeface="Lato" pitchFamily="34" charset="0"/>
                <a:ea typeface="Lato" pitchFamily="34" charset="0"/>
                <a:cs typeface="Lato" pitchFamily="34" charset="0"/>
              </a:rPr>
              <a:t>The Green Flag</a:t>
            </a:r>
          </a:p>
        </p:txBody>
      </p:sp>
      <p:pic>
        <p:nvPicPr>
          <p:cNvPr id="13" name="Grafik 9" descr="Facultad CienciasSalud.JPG"/>
          <p:cNvPicPr>
            <a:picLocks noChangeAspect="1"/>
          </p:cNvPicPr>
          <p:nvPr/>
        </p:nvPicPr>
        <p:blipFill>
          <a:blip r:embed="rId10" cstate="print"/>
          <a:stretch>
            <a:fillRect/>
          </a:stretch>
        </p:blipFill>
        <p:spPr>
          <a:xfrm>
            <a:off x="3999910" y="4332380"/>
            <a:ext cx="1800763" cy="1350572"/>
          </a:xfrm>
          <a:prstGeom prst="rect">
            <a:avLst/>
          </a:prstGeom>
        </p:spPr>
      </p:pic>
    </p:spTree>
    <p:extLst>
      <p:ext uri="{BB962C8B-B14F-4D97-AF65-F5344CB8AC3E}">
        <p14:creationId xmlns:p14="http://schemas.microsoft.com/office/powerpoint/2010/main" val="262617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3543"/>
          </a:xfrm>
          <a:prstGeom prst="rect">
            <a:avLst/>
          </a:prstGeom>
          <a:solidFill>
            <a:srgbClr val="B40000">
              <a:alpha val="90000"/>
            </a:srgbClr>
          </a:solidFill>
          <a:ln>
            <a:solidFill>
              <a:srgbClr val="B4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4" name="Picture 3" descr="bar_line.png"/>
          <p:cNvPicPr>
            <a:picLocks noChangeAspect="1"/>
          </p:cNvPicPr>
          <p:nvPr/>
        </p:nvPicPr>
        <p:blipFill>
          <a:blip r:embed="rId3" cstate="print"/>
          <a:stretch>
            <a:fillRect/>
          </a:stretch>
        </p:blipFill>
        <p:spPr>
          <a:xfrm>
            <a:off x="1763690" y="1"/>
            <a:ext cx="45719" cy="374896"/>
          </a:xfrm>
          <a:prstGeom prst="rect">
            <a:avLst/>
          </a:prstGeom>
        </p:spPr>
      </p:pic>
      <p:sp>
        <p:nvSpPr>
          <p:cNvPr id="9" name="TextBox 8"/>
          <p:cNvSpPr txBox="1"/>
          <p:nvPr/>
        </p:nvSpPr>
        <p:spPr>
          <a:xfrm>
            <a:off x="4291810" y="6602344"/>
            <a:ext cx="184730" cy="246221"/>
          </a:xfrm>
          <a:prstGeom prst="rect">
            <a:avLst/>
          </a:prstGeom>
          <a:noFill/>
        </p:spPr>
        <p:txBody>
          <a:bodyPr wrap="none" rtlCol="0">
            <a:spAutoFit/>
          </a:bodyPr>
          <a:lstStyle/>
          <a:p>
            <a:pPr algn="ctr" defTabSz="457200"/>
            <a:endParaRPr lang="en-US" sz="1000" dirty="0">
              <a:solidFill>
                <a:srgbClr val="1E3051">
                  <a:alpha val="90000"/>
                </a:srgbClr>
              </a:solidFill>
              <a:latin typeface="Lato  "/>
              <a:cs typeface="Lato"/>
            </a:endParaRPr>
          </a:p>
        </p:txBody>
      </p:sp>
      <p:sp>
        <p:nvSpPr>
          <p:cNvPr id="13" name="Textfeld 12"/>
          <p:cNvSpPr txBox="1"/>
          <p:nvPr/>
        </p:nvSpPr>
        <p:spPr>
          <a:xfrm>
            <a:off x="35496" y="531973"/>
            <a:ext cx="8600626" cy="369332"/>
          </a:xfrm>
          <a:prstGeom prst="rect">
            <a:avLst/>
          </a:prstGeom>
          <a:noFill/>
        </p:spPr>
        <p:txBody>
          <a:bodyPr wrap="square" rtlCol="0">
            <a:spAutoFit/>
          </a:bodyPr>
          <a:lstStyle/>
          <a:p>
            <a:r>
              <a:rPr lang="de-DE" b="1" dirty="0">
                <a:latin typeface="Lato" pitchFamily="34" charset="0"/>
                <a:ea typeface="Lato" pitchFamily="34" charset="0"/>
                <a:cs typeface="Lato" pitchFamily="34" charset="0"/>
              </a:rPr>
              <a:t>The Seven-Step Change Framework for </a:t>
            </a:r>
            <a:r>
              <a:rPr lang="en-GB" b="1" dirty="0">
                <a:latin typeface="Lato" pitchFamily="34" charset="0"/>
                <a:ea typeface="Lato" pitchFamily="34" charset="0"/>
                <a:cs typeface="Lato" pitchFamily="34" charset="0"/>
              </a:rPr>
              <a:t>continuous</a:t>
            </a:r>
            <a:r>
              <a:rPr lang="de-DE" b="1" dirty="0">
                <a:latin typeface="Lato" pitchFamily="34" charset="0"/>
                <a:ea typeface="Lato" pitchFamily="34" charset="0"/>
                <a:cs typeface="Lato" pitchFamily="34" charset="0"/>
              </a:rPr>
              <a:t> improvement!</a:t>
            </a:r>
          </a:p>
        </p:txBody>
      </p:sp>
      <p:sp>
        <p:nvSpPr>
          <p:cNvPr id="28" name="TextBox 9"/>
          <p:cNvSpPr txBox="1"/>
          <p:nvPr/>
        </p:nvSpPr>
        <p:spPr>
          <a:xfrm>
            <a:off x="143124" y="6531997"/>
            <a:ext cx="1233030" cy="246221"/>
          </a:xfrm>
          <a:prstGeom prst="rect">
            <a:avLst/>
          </a:prstGeom>
          <a:noFill/>
        </p:spPr>
        <p:txBody>
          <a:bodyPr wrap="none" rtlCol="0">
            <a:spAutoFit/>
          </a:bodyPr>
          <a:lstStyle/>
          <a:p>
            <a:pPr defTabSz="457200"/>
            <a:r>
              <a:rPr lang="en-US" sz="1000" dirty="0">
                <a:solidFill>
                  <a:srgbClr val="1E3051"/>
                </a:solidFill>
                <a:latin typeface="Lato" pitchFamily="34" charset="0"/>
                <a:ea typeface="Lato" pitchFamily="34" charset="0"/>
                <a:cs typeface="Lato" pitchFamily="34" charset="0"/>
              </a:rPr>
              <a:t>FEE ECOCAMPUS</a:t>
            </a:r>
            <a:endParaRPr lang="da-DK" sz="1000" dirty="0">
              <a:solidFill>
                <a:srgbClr val="1E3051"/>
              </a:solidFill>
              <a:latin typeface="Lato" pitchFamily="34" charset="0"/>
              <a:ea typeface="Lato" pitchFamily="34" charset="0"/>
              <a:cs typeface="Lato" pitchFamily="34" charset="0"/>
            </a:endParaRPr>
          </a:p>
        </p:txBody>
      </p:sp>
      <p:pic>
        <p:nvPicPr>
          <p:cNvPr id="5" name="Picture 4" descr="A close up of a logo&#10;&#10;Description automatically generated">
            <a:extLst>
              <a:ext uri="{FF2B5EF4-FFF2-40B4-BE49-F238E27FC236}">
                <a16:creationId xmlns:a16="http://schemas.microsoft.com/office/drawing/2014/main" id="{22006535-CEAB-E041-A1C9-6CEF72473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65" y="901305"/>
            <a:ext cx="8290070" cy="5858185"/>
          </a:xfrm>
          <a:prstGeom prst="rect">
            <a:avLst/>
          </a:prstGeom>
        </p:spPr>
      </p:pic>
    </p:spTree>
    <p:extLst>
      <p:ext uri="{BB962C8B-B14F-4D97-AF65-F5344CB8AC3E}">
        <p14:creationId xmlns:p14="http://schemas.microsoft.com/office/powerpoint/2010/main" val="2626179549"/>
      </p:ext>
    </p:extLst>
  </p:cSld>
  <p:clrMapOvr>
    <a:masterClrMapping/>
  </p:clrMapOvr>
</p:sld>
</file>

<file path=ppt/theme/theme1.xml><?xml version="1.0" encoding="utf-8"?>
<a:theme xmlns:a="http://schemas.openxmlformats.org/drawingml/2006/main" name="template">
  <a:themeElements>
    <a:clrScheme name="DIBS Corporate 1">
      <a:dk1>
        <a:sysClr val="windowText" lastClr="000000"/>
      </a:dk1>
      <a:lt1>
        <a:sysClr val="window" lastClr="FFFFFF"/>
      </a:lt1>
      <a:dk2>
        <a:srgbClr val="284164"/>
      </a:dk2>
      <a:lt2>
        <a:srgbClr val="EBF0F0"/>
      </a:lt2>
      <a:accent1>
        <a:srgbClr val="0096CD"/>
      </a:accent1>
      <a:accent2>
        <a:srgbClr val="D75555"/>
      </a:accent2>
      <a:accent3>
        <a:srgbClr val="A0C88C"/>
      </a:accent3>
      <a:accent4>
        <a:srgbClr val="735F96"/>
      </a:accent4>
      <a:accent5>
        <a:srgbClr val="64BEE1"/>
      </a:accent5>
      <a:accent6>
        <a:srgbClr val="D29655"/>
      </a:accent6>
      <a:hlink>
        <a:srgbClr val="41782D"/>
      </a:hlink>
      <a:folHlink>
        <a:srgbClr val="9B46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17479</TotalTime>
  <Words>1721</Words>
  <Application>Microsoft Macintosh PowerPoint</Application>
  <PresentationFormat>On-screen Show (4:3)</PresentationFormat>
  <Paragraphs>342</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Gadugi</vt:lpstr>
      <vt:lpstr>Lato</vt:lpstr>
      <vt:lpstr>Lato  </vt:lpstr>
      <vt:lpstr>Lato Black</vt:lpstr>
      <vt:lpstr>Lato Light</vt:lpstr>
      <vt:lpstr>Symbol</vt:lpstr>
      <vt:lpstr>Wingdings</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Andreou</dc:creator>
  <cp:lastModifiedBy>Maya Gryesten Fields</cp:lastModifiedBy>
  <cp:revision>289</cp:revision>
  <dcterms:created xsi:type="dcterms:W3CDTF">2016-07-18T10:44:33Z</dcterms:created>
  <dcterms:modified xsi:type="dcterms:W3CDTF">2019-06-04T12:30:59Z</dcterms:modified>
</cp:coreProperties>
</file>